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4000"/>
                  </a:schemeClr>
                </a:gs>
                <a:gs pos="100000">
                  <a:schemeClr val="accent1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297</c:v>
                </c:pt>
                <c:pt idx="1">
                  <c:v>567</c:v>
                </c:pt>
                <c:pt idx="2">
                  <c:v>23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France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6000"/>
                    <a:lumMod val="104000"/>
                  </a:schemeClr>
                </a:gs>
                <a:gs pos="100000">
                  <a:schemeClr val="accent2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57</c:v>
                </c:pt>
                <c:pt idx="1">
                  <c:v>104</c:v>
                </c:pt>
                <c:pt idx="2">
                  <c:v>21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Switzerland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6000"/>
                    <a:lumMod val="104000"/>
                  </a:schemeClr>
                </a:gs>
                <a:gs pos="100000">
                  <a:schemeClr val="accent3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185</c:v>
                </c:pt>
                <c:pt idx="1">
                  <c:v>323</c:v>
                </c:pt>
                <c:pt idx="2">
                  <c:v>59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Germany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6000"/>
                    <a:lumMod val="104000"/>
                  </a:schemeClr>
                </a:gs>
                <a:gs pos="100000">
                  <a:schemeClr val="accent4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148</c:v>
                </c:pt>
                <c:pt idx="1">
                  <c:v>297</c:v>
                </c:pt>
                <c:pt idx="2">
                  <c:v>41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Canada</c:v>
                </c:pt>
              </c:strCache>
              <c:extLst xmlns:c15="http://schemas.microsoft.com/office/drawing/2012/chart"/>
            </c:strRef>
          </c:tx>
          <c:spPr>
            <a:gradFill rotWithShape="1">
              <a:gsLst>
                <a:gs pos="0">
                  <a:schemeClr val="accent5">
                    <a:tint val="96000"/>
                    <a:lumMod val="104000"/>
                  </a:schemeClr>
                </a:gs>
                <a:gs pos="100000">
                  <a:schemeClr val="accent5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5="http://schemas.microsoft.com/office/drawing/2012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  <c:extLst xmlns:c15="http://schemas.microsoft.com/office/drawing/2012/chart"/>
            </c:strRef>
          </c:cat>
          <c:val>
            <c:numRef>
              <c:f>Sheet1!$F$2:$F$4</c:f>
              <c:numCache>
                <c:formatCode>General</c:formatCode>
                <c:ptCount val="3"/>
                <c:pt idx="0">
                  <c:v>30</c:v>
                </c:pt>
                <c:pt idx="1">
                  <c:v>40</c:v>
                </c:pt>
                <c:pt idx="2">
                  <c:v>10</c:v>
                </c:pt>
              </c:numCache>
              <c:extLst xmlns:c15="http://schemas.microsoft.com/office/drawing/2012/chart"/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1351935680"/>
        <c:axId val="1351931328"/>
        <c:extLst/>
      </c:barChart>
      <c:catAx>
        <c:axId val="1351935680"/>
        <c:scaling>
          <c:orientation val="minMax"/>
        </c:scaling>
        <c:delete val="0"/>
        <c:axPos val="l"/>
        <c:title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51931328"/>
        <c:crosses val="autoZero"/>
        <c:auto val="1"/>
        <c:lblAlgn val="ctr"/>
        <c:lblOffset val="100"/>
        <c:noMultiLvlLbl val="0"/>
      </c:catAx>
      <c:valAx>
        <c:axId val="13519313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51935680"/>
        <c:crosses val="autoZero"/>
        <c:crossBetween val="between"/>
      </c:valAx>
      <c:spPr>
        <a:gradFill>
          <a:gsLst>
            <a:gs pos="0">
              <a:schemeClr val="accent2">
                <a:lumMod val="60000"/>
                <a:lumOff val="40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Exports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cat>
            <c:strRef>
              <c:f>Sheet1!$A$2:$A$5</c:f>
              <c:strCache>
                <c:ptCount val="4"/>
                <c:pt idx="0">
                  <c:v>US</c:v>
                </c:pt>
                <c:pt idx="1">
                  <c:v>France</c:v>
                </c:pt>
                <c:pt idx="2">
                  <c:v>Switzerland</c:v>
                </c:pt>
                <c:pt idx="3">
                  <c:v>Germany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297</c:v>
                </c:pt>
                <c:pt idx="1">
                  <c:v>57</c:v>
                </c:pt>
                <c:pt idx="2">
                  <c:v>185</c:v>
                </c:pt>
                <c:pt idx="3">
                  <c:v>148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0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900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643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48765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3699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585563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5255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1355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58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32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795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482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01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240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529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07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720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279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3883362"/>
              </p:ext>
            </p:extLst>
          </p:nvPr>
        </p:nvGraphicFramePr>
        <p:xfrm>
          <a:off x="2589213" y="2133600"/>
          <a:ext cx="89154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2950"/>
                <a:gridCol w="742950"/>
                <a:gridCol w="1485900"/>
                <a:gridCol w="1485900"/>
                <a:gridCol w="1485900"/>
                <a:gridCol w="1485900"/>
                <a:gridCol w="1485900"/>
              </a:tblGrid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First Quarter Sales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France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Switzerland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Germany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Canada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Exports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148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Imports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104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Domestic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(N)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887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486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0300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First Quarter Sales</a:t>
            </a:r>
            <a:endParaRPr lang="en-GB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3212265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39525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First Quarter Sales - Exports</a:t>
            </a:r>
            <a:endParaRPr lang="en-GB" dirty="0"/>
          </a:p>
        </p:txBody>
      </p:sp>
      <p:graphicFrame>
        <p:nvGraphicFramePr>
          <p:cNvPr id="10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0489988"/>
              </p:ext>
            </p:extLst>
          </p:nvPr>
        </p:nvGraphicFramePr>
        <p:xfrm>
          <a:off x="2075866" y="2101516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356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135</TotalTime>
  <Words>49</Words>
  <Application>Microsoft Office PowerPoint</Application>
  <PresentationFormat>Widescreen</PresentationFormat>
  <Paragraphs>36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Wisp</vt:lpstr>
      <vt:lpstr>PowerPoint Presentation</vt:lpstr>
      <vt:lpstr>First Quarter Sales</vt:lpstr>
      <vt:lpstr>First Quarter Sales - Exports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22</cp:revision>
  <dcterms:created xsi:type="dcterms:W3CDTF">2013-06-04T01:56:36Z</dcterms:created>
  <dcterms:modified xsi:type="dcterms:W3CDTF">2013-07-17T06:33:52Z</dcterms:modified>
</cp:coreProperties>
</file>