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2DE63D5-997A-4646-A377-4702673A728D}" styleName="Light Style 2 - Accent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1FECB4D8-DB02-4DC6-A0A2-4F2EBAE1DC90}" styleName="Medium Style 1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73" d="100"/>
          <a:sy n="73" d="100"/>
        </p:scale>
        <p:origin x="-78" y="1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Microsoft_Excel_Worksheet2.xlsx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AU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US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297</c:v>
                </c:pt>
                <c:pt idx="1">
                  <c:v>567</c:v>
                </c:pt>
                <c:pt idx="2">
                  <c:v>23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France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57</c:v>
                </c:pt>
                <c:pt idx="1">
                  <c:v>104</c:v>
                </c:pt>
                <c:pt idx="2">
                  <c:v>21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Switzerland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185</c:v>
                </c:pt>
                <c:pt idx="1">
                  <c:v>323</c:v>
                </c:pt>
                <c:pt idx="2">
                  <c:v>59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Germany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Sheet1!$E$2:$E$4</c:f>
              <c:numCache>
                <c:formatCode>General</c:formatCode>
                <c:ptCount val="3"/>
                <c:pt idx="0">
                  <c:v>148</c:v>
                </c:pt>
                <c:pt idx="1">
                  <c:v>297</c:v>
                </c:pt>
                <c:pt idx="2">
                  <c:v>41</c:v>
                </c:pt>
              </c:numCache>
            </c:numRef>
          </c:val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Canada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Sheet1!$F$2:$F$4</c:f>
              <c:numCache>
                <c:formatCode>General</c:formatCode>
                <c:ptCount val="3"/>
                <c:pt idx="0">
                  <c:v>22</c:v>
                </c:pt>
                <c:pt idx="1">
                  <c:v>24</c:v>
                </c:pt>
                <c:pt idx="2">
                  <c:v>10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95585408"/>
        <c:axId val="95586944"/>
      </c:barChart>
      <c:catAx>
        <c:axId val="95585408"/>
        <c:scaling>
          <c:orientation val="minMax"/>
        </c:scaling>
        <c:delete val="0"/>
        <c:axPos val="l"/>
        <c:majorTickMark val="out"/>
        <c:minorTickMark val="none"/>
        <c:tickLblPos val="nextTo"/>
        <c:crossAx val="95586944"/>
        <c:crosses val="autoZero"/>
        <c:auto val="1"/>
        <c:lblAlgn val="ctr"/>
        <c:lblOffset val="100"/>
        <c:noMultiLvlLbl val="0"/>
      </c:catAx>
      <c:valAx>
        <c:axId val="95586944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crossAx val="9558540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A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title>
      <c:layout/>
      <c:overlay val="0"/>
    </c:title>
    <c:autoTitleDeleted val="0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Exports</c:v>
                </c:pt>
              </c:strCache>
            </c:strRef>
          </c:tx>
          <c:explosion val="25"/>
          <c:cat>
            <c:strRef>
              <c:f>Sheet1!$A$2:$A$5</c:f>
              <c:strCache>
                <c:ptCount val="4"/>
                <c:pt idx="0">
                  <c:v>US</c:v>
                </c:pt>
                <c:pt idx="1">
                  <c:v>France</c:v>
                </c:pt>
                <c:pt idx="2">
                  <c:v>Switzerland</c:v>
                </c:pt>
                <c:pt idx="3">
                  <c:v>Germany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297</c:v>
                </c:pt>
                <c:pt idx="1">
                  <c:v>57</c:v>
                </c:pt>
                <c:pt idx="2">
                  <c:v>185</c:v>
                </c:pt>
                <c:pt idx="3">
                  <c:v>148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2">
    <c:autoUpdate val="0"/>
  </c:externalData>
</c:chartSpace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" name="Content Placeholder 1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36152179"/>
              </p:ext>
            </p:extLst>
          </p:nvPr>
        </p:nvGraphicFramePr>
        <p:xfrm>
          <a:off x="947630" y="1828542"/>
          <a:ext cx="7248740" cy="3200916"/>
        </p:xfrm>
        <a:graphic>
          <a:graphicData uri="http://schemas.openxmlformats.org/drawingml/2006/table">
            <a:tbl>
              <a:tblPr firstRow="1" lastRow="1" bandRow="1">
                <a:tableStyleId>{9DCAF9ED-07DC-4A11-8D7F-57B35C25682E}</a:tableStyleId>
              </a:tblPr>
              <a:tblGrid>
                <a:gridCol w="958155"/>
                <a:gridCol w="958155"/>
                <a:gridCol w="958155"/>
                <a:gridCol w="936000"/>
                <a:gridCol w="1366838"/>
                <a:gridCol w="1113282"/>
                <a:gridCol w="958155"/>
              </a:tblGrid>
              <a:tr h="610116">
                <a:tc gridSpan="7">
                  <a:txBody>
                    <a:bodyPr/>
                    <a:lstStyle/>
                    <a:p>
                      <a:r>
                        <a:rPr lang="en-AU" sz="2800" dirty="0" smtClean="0"/>
                        <a:t>First Quarter Sales</a:t>
                      </a:r>
                      <a:endParaRPr lang="en-AU" sz="2800" dirty="0"/>
                    </a:p>
                  </a:txBody>
                  <a:tcPr>
                    <a:gradFill flip="none" rotWithShape="1">
                      <a:gsLst>
                        <a:gs pos="0">
                          <a:schemeClr val="accent2">
                            <a:shade val="30000"/>
                            <a:satMod val="115000"/>
                          </a:schemeClr>
                        </a:gs>
                        <a:gs pos="50000">
                          <a:schemeClr val="accent2">
                            <a:shade val="67500"/>
                            <a:satMod val="115000"/>
                          </a:schemeClr>
                        </a:gs>
                        <a:gs pos="100000">
                          <a:schemeClr val="accent2">
                            <a:shade val="100000"/>
                            <a:satMod val="115000"/>
                          </a:schemeClr>
                        </a:gs>
                      </a:gsLst>
                      <a:lin ang="16200000" scaled="1"/>
                      <a:tileRect/>
                    </a:gradFill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</a:tr>
              <a:tr h="518160">
                <a:tc gridSpan="2">
                  <a:txBody>
                    <a:bodyPr/>
                    <a:lstStyle/>
                    <a:p>
                      <a:endParaRPr lang="en-AU" sz="1600" b="1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US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France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Switzerland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Germany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Canada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18160">
                <a:tc gridSpan="2">
                  <a:txBody>
                    <a:bodyPr/>
                    <a:lstStyle/>
                    <a:p>
                      <a:r>
                        <a:rPr lang="en-AU" sz="1600" dirty="0" smtClean="0"/>
                        <a:t>Exports</a:t>
                      </a:r>
                      <a:endParaRPr lang="en-AU" sz="1600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297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57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185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148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22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18160">
                <a:tc gridSpan="2">
                  <a:txBody>
                    <a:bodyPr/>
                    <a:lstStyle/>
                    <a:p>
                      <a:r>
                        <a:rPr lang="en-AU" sz="1600" dirty="0" smtClean="0"/>
                        <a:t>Imports</a:t>
                      </a:r>
                      <a:endParaRPr lang="en-AU" sz="1600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567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104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323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297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24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18160">
                <a:tc gridSpan="2">
                  <a:txBody>
                    <a:bodyPr/>
                    <a:lstStyle/>
                    <a:p>
                      <a:r>
                        <a:rPr lang="en-AU" sz="1600" dirty="0" smtClean="0"/>
                        <a:t>Domestic</a:t>
                      </a:r>
                      <a:endParaRPr lang="en-AU" sz="1600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23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21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59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41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19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18160">
                <a:tc>
                  <a:txBody>
                    <a:bodyPr/>
                    <a:lstStyle/>
                    <a:p>
                      <a:r>
                        <a:rPr lang="en-AU" dirty="0" smtClean="0"/>
                        <a:t>Total</a:t>
                      </a:r>
                      <a:endParaRPr lang="en-AU" dirty="0"/>
                    </a:p>
                  </a:txBody>
                  <a:tcP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(N)</a:t>
                      </a:r>
                      <a:endParaRPr lang="en-AU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887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182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567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486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65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solidFill>
                      <a:schemeClr val="accent2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First Quarter Sales</a:t>
            </a:r>
            <a:endParaRPr lang="en-AU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356943173"/>
              </p:ext>
            </p:extLst>
          </p:nvPr>
        </p:nvGraphicFramePr>
        <p:xfrm>
          <a:off x="457200" y="1935163"/>
          <a:ext cx="8229600" cy="43894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79390474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First Quarter Sales - Exports</a:t>
            </a:r>
            <a:endParaRPr lang="en-AU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21626569"/>
              </p:ext>
            </p:extLst>
          </p:nvPr>
        </p:nvGraphicFramePr>
        <p:xfrm>
          <a:off x="457200" y="1935163"/>
          <a:ext cx="8229600" cy="43894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579111591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Overrid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Flow">
    <a:dk1>
      <a:sysClr val="windowText" lastClr="000000"/>
    </a:dk1>
    <a:lt1>
      <a:sysClr val="window" lastClr="FFFFFF"/>
    </a:lt1>
    <a:dk2>
      <a:srgbClr val="04617B"/>
    </a:dk2>
    <a:lt2>
      <a:srgbClr val="DBF5F9"/>
    </a:lt2>
    <a:accent1>
      <a:srgbClr val="0F6FC6"/>
    </a:accent1>
    <a:accent2>
      <a:srgbClr val="009DD9"/>
    </a:accent2>
    <a:accent3>
      <a:srgbClr val="0BD0D9"/>
    </a:accent3>
    <a:accent4>
      <a:srgbClr val="10CF9B"/>
    </a:accent4>
    <a:accent5>
      <a:srgbClr val="7CCA62"/>
    </a:accent5>
    <a:accent6>
      <a:srgbClr val="A5C249"/>
    </a:accent6>
    <a:hlink>
      <a:srgbClr val="E2D700"/>
    </a:hlink>
    <a:folHlink>
      <a:srgbClr val="85DFD0"/>
    </a:folHlink>
  </a:clrScheme>
  <a:fontScheme name="Flow">
    <a:majorFont>
      <a:latin typeface="Calibri"/>
      <a:ea typeface=""/>
      <a:cs typeface=""/>
      <a:font script="Jpan" typeface="ＭＳ Ｐゴシック"/>
      <a:font script="Hang" typeface="HY중고딕"/>
      <a:font script="Hans" typeface="隶书"/>
      <a:font script="Hant" typeface="微軟正黑體"/>
      <a:font script="Arab" typeface="Traditional Arabic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ajorFont>
    <a:minorFont>
      <a:latin typeface="Constantia"/>
      <a:ea typeface=""/>
      <a:cs typeface=""/>
      <a:font script="Jpan" typeface="HGP明朝E"/>
      <a:font script="Hang" typeface="HY신명조"/>
      <a:font script="Hans" typeface="宋体"/>
      <a:font script="Hant" typeface="新細明體"/>
      <a:font script="Arab" typeface="Majalla UI"/>
      <a:font script="Hebr" typeface="David"/>
      <a:font script="Thai" typeface="Browalli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inorFont>
  </a:fontScheme>
  <a:fmtScheme name="Flow">
    <a:fillStyleLst>
      <a:solidFill>
        <a:schemeClr val="phClr"/>
      </a:solidFill>
      <a:gradFill rotWithShape="1">
        <a:gsLst>
          <a:gs pos="0">
            <a:schemeClr val="phClr">
              <a:tint val="70000"/>
              <a:satMod val="130000"/>
            </a:schemeClr>
          </a:gs>
          <a:gs pos="43000">
            <a:schemeClr val="phClr">
              <a:tint val="44000"/>
              <a:satMod val="165000"/>
            </a:schemeClr>
          </a:gs>
          <a:gs pos="93000">
            <a:schemeClr val="phClr">
              <a:tint val="15000"/>
              <a:satMod val="165000"/>
            </a:schemeClr>
          </a:gs>
          <a:gs pos="100000">
            <a:schemeClr val="phClr">
              <a:tint val="5000"/>
              <a:satMod val="250000"/>
            </a:schemeClr>
          </a:gs>
        </a:gsLst>
        <a:path path="circle">
          <a:fillToRect l="50000" t="130000" r="50000" b="-30000"/>
        </a:path>
      </a:gradFill>
      <a:gradFill rotWithShape="1">
        <a:gsLst>
          <a:gs pos="0">
            <a:schemeClr val="phClr">
              <a:tint val="98000"/>
              <a:shade val="25000"/>
              <a:satMod val="250000"/>
            </a:schemeClr>
          </a:gs>
          <a:gs pos="68000">
            <a:schemeClr val="phClr">
              <a:tint val="86000"/>
              <a:satMod val="115000"/>
            </a:schemeClr>
          </a:gs>
          <a:gs pos="100000">
            <a:schemeClr val="phClr">
              <a:tint val="50000"/>
              <a:satMod val="150000"/>
            </a:schemeClr>
          </a:gs>
        </a:gsLst>
        <a:path path="circle">
          <a:fillToRect l="50000" t="130000" r="50000" b="-30000"/>
        </a:path>
      </a:gradFill>
    </a:fillStyleLst>
    <a:lnStyleLst>
      <a:ln w="9525" cap="flat" cmpd="sng" algn="ctr">
        <a:solidFill>
          <a:schemeClr val="phClr">
            <a:shade val="50000"/>
            <a:satMod val="103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  <a:scene3d>
          <a:camera prst="orthographicFront" fov="0">
            <a:rot lat="0" lon="0" rev="0"/>
          </a:camera>
          <a:lightRig rig="glow" dir="tl">
            <a:rot lat="0" lon="0" rev="900000"/>
          </a:lightRig>
        </a:scene3d>
        <a:sp3d prstMaterial="powder">
          <a:bevelT w="25400" h="381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80000"/>
              <a:satMod val="400000"/>
            </a:schemeClr>
          </a:gs>
          <a:gs pos="25000">
            <a:schemeClr val="phClr">
              <a:tint val="83000"/>
              <a:satMod val="320000"/>
            </a:schemeClr>
          </a:gs>
          <a:gs pos="100000">
            <a:schemeClr val="phClr">
              <a:shade val="15000"/>
              <a:satMod val="320000"/>
            </a:schemeClr>
          </a:gs>
        </a:gsLst>
        <a:path path="circle">
          <a:fillToRect l="10000" t="110000" r="10000" b="100000"/>
        </a:path>
      </a:gradFill>
      <a:blipFill>
        <a:blip xmlns:r="http://schemas.openxmlformats.org/officeDocument/2006/relationships" r:embed="rId1">
          <a:duotone>
            <a:schemeClr val="phClr">
              <a:shade val="90000"/>
              <a:satMod val="150000"/>
            </a:schemeClr>
            <a:schemeClr val="phClr">
              <a:tint val="88000"/>
              <a:satMod val="150000"/>
            </a:schemeClr>
          </a:duotone>
        </a:blip>
        <a:tile tx="0" ty="0" sx="65000" sy="65000" flip="none" algn="tl"/>
      </a:blip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587</TotalTime>
  <Words>44</Words>
  <Application>Microsoft Office PowerPoint</Application>
  <PresentationFormat>On-screen Show (4:3)</PresentationFormat>
  <Paragraphs>34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Flow</vt:lpstr>
      <vt:lpstr>PowerPoint Presentation</vt:lpstr>
      <vt:lpstr>First Quarter Sales</vt:lpstr>
      <vt:lpstr>First Quarter Sales - Exports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How Can We Improve?</dc:title>
  <dc:creator>Watsonia Publishing</dc:creator>
  <cp:lastModifiedBy>Watsonia Publishing</cp:lastModifiedBy>
  <cp:revision>39</cp:revision>
  <cp:lastPrinted>2010-10-12T22:52:39Z</cp:lastPrinted>
  <dcterms:created xsi:type="dcterms:W3CDTF">2008-04-17T05:37:31Z</dcterms:created>
  <dcterms:modified xsi:type="dcterms:W3CDTF">2010-10-27T02:36:05Z</dcterms:modified>
</cp:coreProperties>
</file>

<file path=docProps/thumbnail.jpeg>
</file>