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29AFFF93-FCEA-435E-AB55-36351AFECC46}" type="presOf" srcId="{55FD0999-986B-422B-BEC4-A6F0D5834DDE}" destId="{54F12A6E-08DA-4870-AAAC-473B61340163}" srcOrd="0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378273" y="204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04"/>
        <a:ext cx="4282112" cy="957590"/>
      </dsp:txXfrm>
    </dsp:sp>
    <dsp:sp modelId="{85FC09C1-F5A8-48CE-A79A-7DF7DA8A91CC}">
      <dsp:nvSpPr>
        <dsp:cNvPr id="0" name=""/>
        <dsp:cNvSpPr/>
      </dsp:nvSpPr>
      <dsp:spPr>
        <a:xfrm>
          <a:off x="901508" y="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378273" y="1243642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1243642"/>
        <a:ext cx="4282112" cy="957590"/>
      </dsp:txXfrm>
    </dsp:sp>
    <dsp:sp modelId="{0CC77CC7-06E1-4509-BCB8-967BBC24F776}">
      <dsp:nvSpPr>
        <dsp:cNvPr id="0" name=""/>
        <dsp:cNvSpPr/>
      </dsp:nvSpPr>
      <dsp:spPr>
        <a:xfrm>
          <a:off x="899478" y="1243642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20746"/>
            <a:satOff val="-997"/>
            <a:lumOff val="6506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378273" y="2487080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487080"/>
        <a:ext cx="4282112" cy="957590"/>
      </dsp:txXfrm>
    </dsp:sp>
    <dsp:sp modelId="{742821AC-200B-48B9-BDC3-259AF356565E}">
      <dsp:nvSpPr>
        <dsp:cNvPr id="0" name=""/>
        <dsp:cNvSpPr/>
      </dsp:nvSpPr>
      <dsp:spPr>
        <a:xfrm>
          <a:off x="899478" y="248708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41493"/>
            <a:satOff val="-1994"/>
            <a:lumOff val="13012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2946457" y="12692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1401995"/>
        <a:ext cx="640884" cy="640884"/>
      </dsp:txXfrm>
    </dsp:sp>
    <dsp:sp modelId="{32B9B835-649B-47F0-9FAD-375BCD4491E0}">
      <dsp:nvSpPr>
        <dsp:cNvPr id="0" name=""/>
        <dsp:cNvSpPr/>
      </dsp:nvSpPr>
      <dsp:spPr>
        <a:xfrm rot="16200000">
          <a:off x="3303846" y="939881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1030248"/>
        <a:ext cx="134098" cy="184895"/>
      </dsp:txXfrm>
    </dsp:sp>
    <dsp:sp modelId="{44DF1B2A-1F38-4512-BA9E-9FDE82950769}">
      <dsp:nvSpPr>
        <dsp:cNvPr id="0" name=""/>
        <dsp:cNvSpPr/>
      </dsp:nvSpPr>
      <dsp:spPr>
        <a:xfrm>
          <a:off x="2946457" y="1465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134196"/>
        <a:ext cx="640884" cy="640884"/>
      </dsp:txXfrm>
    </dsp:sp>
    <dsp:sp modelId="{47B2572E-F4DE-45B7-88FE-7FCABC7CD581}">
      <dsp:nvSpPr>
        <dsp:cNvPr id="0" name=""/>
        <dsp:cNvSpPr/>
      </dsp:nvSpPr>
      <dsp:spPr>
        <a:xfrm rot="19800000">
          <a:off x="3848123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330118"/>
        <a:ext cx="134098" cy="184895"/>
      </dsp:txXfrm>
    </dsp:sp>
    <dsp:sp modelId="{E206C4F9-2C0F-400F-B033-5D41C3DE4FF7}">
      <dsp:nvSpPr>
        <dsp:cNvPr id="0" name=""/>
        <dsp:cNvSpPr/>
      </dsp:nvSpPr>
      <dsp:spPr>
        <a:xfrm>
          <a:off x="4044403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768095"/>
        <a:ext cx="640884" cy="640884"/>
      </dsp:txXfrm>
    </dsp:sp>
    <dsp:sp modelId="{E1F4BF64-2063-44D7-B2E1-C052C3DFA3B9}">
      <dsp:nvSpPr>
        <dsp:cNvPr id="0" name=""/>
        <dsp:cNvSpPr/>
      </dsp:nvSpPr>
      <dsp:spPr>
        <a:xfrm rot="1800000">
          <a:off x="3848123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929860"/>
        <a:ext cx="134098" cy="184895"/>
      </dsp:txXfrm>
    </dsp:sp>
    <dsp:sp modelId="{B8986804-C7E4-4D10-AAED-3A96FD40F081}">
      <dsp:nvSpPr>
        <dsp:cNvPr id="0" name=""/>
        <dsp:cNvSpPr/>
      </dsp:nvSpPr>
      <dsp:spPr>
        <a:xfrm>
          <a:off x="4044403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2035894"/>
        <a:ext cx="640884" cy="640884"/>
      </dsp:txXfrm>
    </dsp:sp>
    <dsp:sp modelId="{157AA841-A9F8-4266-8282-0B12AF610FC7}">
      <dsp:nvSpPr>
        <dsp:cNvPr id="0" name=""/>
        <dsp:cNvSpPr/>
      </dsp:nvSpPr>
      <dsp:spPr>
        <a:xfrm rot="5400000">
          <a:off x="3303846" y="2196835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2229731"/>
        <a:ext cx="134098" cy="184895"/>
      </dsp:txXfrm>
    </dsp:sp>
    <dsp:sp modelId="{34F88398-2C27-4C02-BAF2-832EC893B505}">
      <dsp:nvSpPr>
        <dsp:cNvPr id="0" name=""/>
        <dsp:cNvSpPr/>
      </dsp:nvSpPr>
      <dsp:spPr>
        <a:xfrm>
          <a:off x="2946457" y="2537062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2669793"/>
        <a:ext cx="640884" cy="640884"/>
      </dsp:txXfrm>
    </dsp:sp>
    <dsp:sp modelId="{26783212-A4DB-4E9F-8918-DB552A25BA26}">
      <dsp:nvSpPr>
        <dsp:cNvPr id="0" name=""/>
        <dsp:cNvSpPr/>
      </dsp:nvSpPr>
      <dsp:spPr>
        <a:xfrm rot="9000000">
          <a:off x="2759568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929860"/>
        <a:ext cx="134098" cy="184895"/>
      </dsp:txXfrm>
    </dsp:sp>
    <dsp:sp modelId="{BEFEB9BE-74A3-4589-88CF-0C33C29C65AB}">
      <dsp:nvSpPr>
        <dsp:cNvPr id="0" name=""/>
        <dsp:cNvSpPr/>
      </dsp:nvSpPr>
      <dsp:spPr>
        <a:xfrm>
          <a:off x="1848511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2035894"/>
        <a:ext cx="640884" cy="640884"/>
      </dsp:txXfrm>
    </dsp:sp>
    <dsp:sp modelId="{FD73F89A-4A60-414F-AE67-B850CC024185}">
      <dsp:nvSpPr>
        <dsp:cNvPr id="0" name=""/>
        <dsp:cNvSpPr/>
      </dsp:nvSpPr>
      <dsp:spPr>
        <a:xfrm rot="12600000">
          <a:off x="2759568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330118"/>
        <a:ext cx="134098" cy="184895"/>
      </dsp:txXfrm>
    </dsp:sp>
    <dsp:sp modelId="{91EC6291-6F53-475F-8C83-0CE385B5B41E}">
      <dsp:nvSpPr>
        <dsp:cNvPr id="0" name=""/>
        <dsp:cNvSpPr/>
      </dsp:nvSpPr>
      <dsp:spPr>
        <a:xfrm>
          <a:off x="1848511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768095"/>
        <a:ext cx="640884" cy="6408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Thursday, May 23,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Thursday, May 23,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8557176"/>
              </p:ext>
            </p:extLst>
          </p:nvPr>
        </p:nvGraphicFramePr>
        <p:xfrm>
          <a:off x="1220585" y="2443793"/>
          <a:ext cx="2919367" cy="3446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80112" y="2451540"/>
            <a:ext cx="2761496" cy="344690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High-level overview of progress against schedule</a:t>
            </a:r>
          </a:p>
          <a:p>
            <a:pPr lvl="1"/>
            <a:r>
              <a:rPr lang="en-US" dirty="0"/>
              <a:t>On-track in what areas</a:t>
            </a:r>
          </a:p>
          <a:p>
            <a:pPr lvl="1"/>
            <a:r>
              <a:rPr lang="en-US" dirty="0"/>
              <a:t>Behind in what areas</a:t>
            </a:r>
          </a:p>
          <a:p>
            <a:pPr lvl="1"/>
            <a:r>
              <a:rPr lang="en-US" dirty="0"/>
              <a:t>Ahead in what </a:t>
            </a:r>
            <a:r>
              <a:rPr lang="en-US" dirty="0" smtClean="0"/>
              <a:t>areas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dirty="0"/>
              <a:t>Unexpected delays or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1331640" y="2564904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2332459" y="4098247"/>
            <a:ext cx="93610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Projct</a:t>
            </a:r>
            <a:r>
              <a:rPr lang="en-US" dirty="0" smtClean="0"/>
              <a:t>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043608" y="2060848"/>
            <a:ext cx="6798736" cy="3444997"/>
          </a:xfrm>
        </p:spPr>
        <p:txBody>
          <a:bodyPr/>
          <a:lstStyle/>
          <a:p>
            <a:r>
              <a:rPr lang="en-US" dirty="0" smtClean="0"/>
              <a:t>Describe the project in non-technical terms</a:t>
            </a:r>
          </a:p>
          <a:p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611560" y="5589240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Compeitive</a:t>
            </a:r>
            <a:r>
              <a:rPr lang="en-US" dirty="0" smtClean="0"/>
              <a:t>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technology being used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being adopted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specifically being ignored</a:t>
            </a:r>
          </a:p>
          <a:p>
            <a:pPr lvl="1"/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755576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</a:t>
            </a:r>
            <a:r>
              <a:rPr lang="en-US" dirty="0" err="1" smtClean="0"/>
              <a:t>Reachers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683568" y="5805264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683568" y="5702958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268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Organic</vt:lpstr>
      <vt:lpstr>Project Overview</vt:lpstr>
      <vt:lpstr>Projct Goals</vt:lpstr>
      <vt:lpstr>Description</vt:lpstr>
      <vt:lpstr>Compeitive Analysis</vt:lpstr>
      <vt:lpstr>Competitive Analysis, Cont.</vt:lpstr>
      <vt:lpstr>Technology</vt:lpstr>
      <vt:lpstr>Team Reachers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2013-05-22T23:40:21Z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