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2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>
        <p:scale>
          <a:sx n="50" d="100"/>
          <a:sy n="50" d="100"/>
        </p:scale>
        <p:origin x="456" y="151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US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tint val="96000"/>
                    <a:lumMod val="104000"/>
                  </a:schemeClr>
                </a:gs>
                <a:gs pos="100000">
                  <a:schemeClr val="accent1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297</c:v>
                </c:pt>
                <c:pt idx="1">
                  <c:v>567</c:v>
                </c:pt>
                <c:pt idx="2">
                  <c:v>23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France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tint val="96000"/>
                    <a:lumMod val="104000"/>
                  </a:schemeClr>
                </a:gs>
                <a:gs pos="100000">
                  <a:schemeClr val="accent2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57</c:v>
                </c:pt>
                <c:pt idx="1">
                  <c:v>104</c:v>
                </c:pt>
                <c:pt idx="2">
                  <c:v>21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Switzerland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tint val="96000"/>
                    <a:lumMod val="104000"/>
                  </a:schemeClr>
                </a:gs>
                <a:gs pos="100000">
                  <a:schemeClr val="accent3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Sheet1!$D$2:$D$4</c:f>
              <c:numCache>
                <c:formatCode>General</c:formatCode>
                <c:ptCount val="3"/>
                <c:pt idx="0">
                  <c:v>185</c:v>
                </c:pt>
                <c:pt idx="1">
                  <c:v>323</c:v>
                </c:pt>
                <c:pt idx="2">
                  <c:v>59</c:v>
                </c:pt>
              </c:numCache>
            </c:numRef>
          </c:val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Germany</c:v>
                </c:pt>
              </c:strCache>
            </c:strRef>
          </c:tx>
          <c:spPr>
            <a:gradFill rotWithShape="1">
              <a:gsLst>
                <a:gs pos="0">
                  <a:schemeClr val="accent4">
                    <a:tint val="96000"/>
                    <a:lumMod val="104000"/>
                  </a:schemeClr>
                </a:gs>
                <a:gs pos="100000">
                  <a:schemeClr val="accent4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Sheet1!$E$2:$E$4</c:f>
              <c:numCache>
                <c:formatCode>General</c:formatCode>
                <c:ptCount val="3"/>
                <c:pt idx="0">
                  <c:v>148</c:v>
                </c:pt>
                <c:pt idx="1">
                  <c:v>297</c:v>
                </c:pt>
                <c:pt idx="2">
                  <c:v>41</c:v>
                </c:pt>
              </c:numCache>
            </c:numRef>
          </c:val>
        </c:ser>
        <c:ser>
          <c:idx val="4"/>
          <c:order val="4"/>
          <c:tx>
            <c:strRef>
              <c:f>Sheet1!$F$1</c:f>
              <c:strCache>
                <c:ptCount val="1"/>
                <c:pt idx="0">
                  <c:v>Canada</c:v>
                </c:pt>
              </c:strCache>
            </c:strRef>
          </c:tx>
          <c:spPr>
            <a:gradFill rotWithShape="1">
              <a:gsLst>
                <a:gs pos="0">
                  <a:schemeClr val="accent5">
                    <a:tint val="96000"/>
                    <a:lumMod val="104000"/>
                  </a:schemeClr>
                </a:gs>
                <a:gs pos="100000">
                  <a:schemeClr val="accent5">
                    <a:shade val="98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38100" dist="25400" dir="5400000" rotWithShape="0">
                <a:srgbClr val="000000">
                  <a:alpha val="25000"/>
                </a:srgbClr>
              </a:out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/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2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Exports</c:v>
                </c:pt>
                <c:pt idx="1">
                  <c:v>Imports</c:v>
                </c:pt>
                <c:pt idx="2">
                  <c:v>Domestic</c:v>
                </c:pt>
              </c:strCache>
            </c:strRef>
          </c:cat>
          <c:val>
            <c:numRef>
              <c:f>Sheet1!$F$2:$F$4</c:f>
              <c:numCache>
                <c:formatCode>General</c:formatCode>
                <c:ptCount val="3"/>
                <c:pt idx="0">
                  <c:v>22</c:v>
                </c:pt>
                <c:pt idx="1">
                  <c:v>24</c:v>
                </c:pt>
                <c:pt idx="2">
                  <c:v>10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100"/>
        <c:axId val="900878048"/>
        <c:axId val="900888928"/>
      </c:barChart>
      <c:catAx>
        <c:axId val="900878048"/>
        <c:scaling>
          <c:orientation val="minMax"/>
        </c:scaling>
        <c:delete val="0"/>
        <c:axPos val="l"/>
        <c:title>
          <c:layout/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1197" b="1" i="0" u="none" strike="noStrike" kern="1200" baseline="0">
                  <a:solidFill>
                    <a:schemeClr val="tx2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2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900888928"/>
        <c:crosses val="autoZero"/>
        <c:auto val="1"/>
        <c:lblAlgn val="ctr"/>
        <c:lblOffset val="100"/>
        <c:noMultiLvlLbl val="0"/>
      </c:catAx>
      <c:valAx>
        <c:axId val="90088892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2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layout/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1197" b="1" i="0" u="none" strike="noStrike" kern="1200" baseline="0">
                  <a:solidFill>
                    <a:schemeClr val="tx2"/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90087804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2"/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Exports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cat>
            <c:strRef>
              <c:f>Sheet1!$A$2:$A$5</c:f>
              <c:strCache>
                <c:ptCount val="4"/>
                <c:pt idx="0">
                  <c:v>US</c:v>
                </c:pt>
                <c:pt idx="1">
                  <c:v>France</c:v>
                </c:pt>
                <c:pt idx="2">
                  <c:v>Switzerland</c:v>
                </c:pt>
                <c:pt idx="3">
                  <c:v>Germany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297</c:v>
                </c:pt>
                <c:pt idx="1">
                  <c:v>57</c:v>
                </c:pt>
                <c:pt idx="2">
                  <c:v>185</c:v>
                </c:pt>
                <c:pt idx="3">
                  <c:v>148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0">
  <cs:axisTitle>
    <cs:lnRef idx="0"/>
    <cs:fillRef idx="0"/>
    <cs:effectRef idx="0"/>
    <cs:fontRef idx="minor">
      <a:schemeClr val="tx2"/>
    </cs:fontRef>
    <cs:defRPr sz="1197" b="1" kern="1200"/>
  </cs:axisTitle>
  <cs:category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2"/>
    </cs:fontRef>
    <cs:defRPr sz="1197" kern="1200"/>
  </cs:dataLabel>
  <cs:dataLabelCallout>
    <cs:lnRef idx="0"/>
    <cs:fillRef idx="0"/>
    <cs:effectRef idx="0"/>
    <cs:fontRef idx="minor">
      <a:schemeClr val="dk2">
        <a:lumMod val="7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2"/>
    <cs:fontRef idx="minor">
      <a:schemeClr val="tx2"/>
    </cs:fontRef>
  </cs:dataPoint>
  <cs:dataPoint3D>
    <cs:lnRef idx="0"/>
    <cs:fillRef idx="3">
      <cs:styleClr val="auto"/>
    </cs:fillRef>
    <cs:effectRef idx="2"/>
    <cs:fontRef idx="minor">
      <a:schemeClr val="tx2"/>
    </cs:fontRef>
  </cs:dataPoint3D>
  <cs:dataPointLine>
    <cs:lnRef idx="0">
      <cs:styleClr val="auto"/>
    </cs:lnRef>
    <cs:fillRef idx="3"/>
    <cs:effectRef idx="2"/>
    <cs:fontRef idx="minor">
      <a:schemeClr val="tx2"/>
    </cs:fontRef>
    <cs:spPr>
      <a:ln w="31750" cap="rnd">
        <a:solidFill>
          <a:schemeClr val="phClr"/>
        </a:solidFill>
        <a:round/>
      </a:ln>
    </cs:spPr>
  </cs:dataPointLine>
  <cs:dataPointMarker>
    <cs:lnRef idx="0"/>
    <cs:fillRef idx="3">
      <cs:styleClr val="auto"/>
    </cs:fillRef>
    <cs:effectRef idx="2"/>
    <cs:fontRef idx="minor">
      <a:schemeClr val="tx2"/>
    </cs:fontRef>
    <cs:spPr>
      <a:ln w="12700">
        <a:solidFill>
          <a:schemeClr val="lt2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2"/>
    <cs:fontRef idx="minor">
      <a:schemeClr val="tx2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2"/>
    </cs:fontRef>
    <cs:spPr>
      <a:ln w="9525">
        <a:solidFill>
          <a:schemeClr val="tx2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2"/>
    </cs:fontRef>
    <cs:spPr>
      <a:ln w="9525">
        <a:solidFill>
          <a:schemeClr val="tx2">
            <a:lumMod val="75000"/>
          </a:schemeClr>
        </a:solidFill>
        <a:round/>
      </a:ln>
    </cs:spPr>
  </cs:errorBar>
  <cs:floor>
    <cs:lnRef idx="0"/>
    <cs:fillRef idx="0"/>
    <cs:effectRef idx="0"/>
    <cs:fontRef idx="minor">
      <a:schemeClr val="tx2"/>
    </cs:fontRef>
  </cs:floor>
  <cs:gridlineMajor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2"/>
    </cs:fontRef>
    <cs:spPr>
      <a:ln>
        <a:solidFill>
          <a:schemeClr val="tx2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2"/>
    </cs:fontRef>
    <cs:defRPr sz="1197" kern="1200"/>
  </cs:legend>
  <cs:plotArea>
    <cs:lnRef idx="0"/>
    <cs:fillRef idx="0"/>
    <cs:effectRef idx="0"/>
    <cs:fontRef idx="minor">
      <a:schemeClr val="tx2"/>
    </cs:fontRef>
  </cs:plotArea>
  <cs:plotArea3D>
    <cs:lnRef idx="0"/>
    <cs:fillRef idx="0"/>
    <cs:effectRef idx="0"/>
    <cs:fontRef idx="minor">
      <a:schemeClr val="tx2"/>
    </cs:fontRef>
  </cs:plotArea3D>
  <cs:series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tx2"/>
    </cs:fontRef>
    <cs:defRPr sz="2128" b="1" kern="1200"/>
  </cs:title>
  <cs:trendline>
    <cs:lnRef idx="0">
      <cs:styleClr val="auto"/>
    </cs:lnRef>
    <cs:fillRef idx="0"/>
    <cs:effectRef idx="0"/>
    <cs:fontRef idx="minor">
      <a:schemeClr val="tx2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2"/>
    </cs:fontRef>
    <cs:defRPr sz="1197" kern="1200"/>
  </cs:trendlineLabel>
  <cs:upBar>
    <cs:lnRef idx="0"/>
    <cs:fillRef idx="0"/>
    <cs:effectRef idx="0"/>
    <cs:fontRef idx="minor">
      <a:schemeClr val="tx2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2"/>
    </cs:fontRef>
    <cs:defRPr sz="1197" kern="1200"/>
  </cs:valueAxis>
  <cs:wall>
    <cs:lnRef idx="0"/>
    <cs:fillRef idx="0"/>
    <cs:effectRef idx="0"/>
    <cs:fontRef idx="minor">
      <a:schemeClr val="tx2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99008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36431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73487657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336998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5855638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552559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513552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19588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332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367954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64821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00117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12406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55298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00772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97209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7/17/2013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14279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9" r:id="rId1"/>
    <p:sldLayoutId id="2147483730" r:id="rId2"/>
    <p:sldLayoutId id="2147483731" r:id="rId3"/>
    <p:sldLayoutId id="2147483732" r:id="rId4"/>
    <p:sldLayoutId id="2147483733" r:id="rId5"/>
    <p:sldLayoutId id="2147483734" r:id="rId6"/>
    <p:sldLayoutId id="2147483735" r:id="rId7"/>
    <p:sldLayoutId id="2147483736" r:id="rId8"/>
    <p:sldLayoutId id="2147483737" r:id="rId9"/>
    <p:sldLayoutId id="2147483738" r:id="rId10"/>
    <p:sldLayoutId id="2147483739" r:id="rId11"/>
    <p:sldLayoutId id="2147483740" r:id="rId12"/>
    <p:sldLayoutId id="2147483741" r:id="rId13"/>
    <p:sldLayoutId id="2147483742" r:id="rId14"/>
    <p:sldLayoutId id="2147483743" r:id="rId15"/>
    <p:sldLayoutId id="214748374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GB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73883362"/>
              </p:ext>
            </p:extLst>
          </p:nvPr>
        </p:nvGraphicFramePr>
        <p:xfrm>
          <a:off x="2589213" y="2133600"/>
          <a:ext cx="8915400" cy="2865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42950"/>
                <a:gridCol w="742950"/>
                <a:gridCol w="1485900"/>
                <a:gridCol w="1485900"/>
                <a:gridCol w="1485900"/>
                <a:gridCol w="1485900"/>
                <a:gridCol w="1485900"/>
              </a:tblGrid>
              <a:tr h="370840">
                <a:tc gridSpan="6">
                  <a:txBody>
                    <a:bodyPr/>
                    <a:lstStyle/>
                    <a:p>
                      <a:pPr algn="ctr"/>
                      <a:r>
                        <a:rPr lang="en-AU" dirty="0" smtClean="0"/>
                        <a:t>First Quarter Sales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US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France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Switzerland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Germany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Canada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Exports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185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148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22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Imports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567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104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323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297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24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r>
                        <a:rPr lang="en-AU" dirty="0" smtClean="0"/>
                        <a:t>Domestic</a:t>
                      </a:r>
                      <a:endParaRPr lang="en-GB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23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21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59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41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19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AU" dirty="0" smtClean="0"/>
                        <a:t>Total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AU" dirty="0" smtClean="0"/>
                        <a:t>(N)</a:t>
                      </a:r>
                      <a:endParaRPr lang="en-GB" dirty="0" smtClean="0"/>
                    </a:p>
                    <a:p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887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182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657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486</a:t>
                      </a:r>
                      <a:endParaRPr lang="en-GB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AU" dirty="0" smtClean="0"/>
                        <a:t>65</a:t>
                      </a:r>
                      <a:endParaRPr lang="en-GB" dirty="0"/>
                    </a:p>
                  </a:txBody>
                  <a:tcPr/>
                </a:tc>
              </a:tr>
              <a:tr h="370840">
                <a:tc gridSpan="2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GB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03005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</a:t>
            </a:r>
            <a:endParaRPr lang="en-GB" dirty="0"/>
          </a:p>
        </p:txBody>
      </p:sp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8776540"/>
              </p:ext>
            </p:extLst>
          </p:nvPr>
        </p:nvGraphicFramePr>
        <p:xfrm>
          <a:off x="2589213" y="2133600"/>
          <a:ext cx="89154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395258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First Quarter Sales - Exports</a:t>
            </a:r>
            <a:endParaRPr lang="en-GB" dirty="0"/>
          </a:p>
        </p:txBody>
      </p:sp>
      <p:graphicFrame>
        <p:nvGraphicFramePr>
          <p:cNvPr id="10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250489988"/>
              </p:ext>
            </p:extLst>
          </p:nvPr>
        </p:nvGraphicFramePr>
        <p:xfrm>
          <a:off x="2075866" y="2101516"/>
          <a:ext cx="8915400" cy="377825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23561378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Red Orange">
      <a:dk1>
        <a:sysClr val="windowText" lastClr="000000"/>
      </a:dk1>
      <a:lt1>
        <a:sysClr val="window" lastClr="FFFFFF"/>
      </a:lt1>
      <a:dk2>
        <a:srgbClr val="505046"/>
      </a:dk2>
      <a:lt2>
        <a:srgbClr val="EEECE1"/>
      </a:lt2>
      <a:accent1>
        <a:srgbClr val="E84C22"/>
      </a:accent1>
      <a:accent2>
        <a:srgbClr val="FFBD47"/>
      </a:accent2>
      <a:accent3>
        <a:srgbClr val="B64926"/>
      </a:accent3>
      <a:accent4>
        <a:srgbClr val="FF8427"/>
      </a:accent4>
      <a:accent5>
        <a:srgbClr val="CC9900"/>
      </a:accent5>
      <a:accent6>
        <a:srgbClr val="B22600"/>
      </a:accent6>
      <a:hlink>
        <a:srgbClr val="CC9900"/>
      </a:hlink>
      <a:folHlink>
        <a:srgbClr val="666699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90</TotalTime>
  <Words>49</Words>
  <Application>Microsoft Office PowerPoint</Application>
  <PresentationFormat>Widescreen</PresentationFormat>
  <Paragraphs>36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Wisp</vt:lpstr>
      <vt:lpstr>PowerPoint Presentation</vt:lpstr>
      <vt:lpstr>First Quarter Sales</vt:lpstr>
      <vt:lpstr>First Quarter Sales - Exports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Cara Hemphill</dc:creator>
  <cp:lastModifiedBy>Cara Hemphill</cp:lastModifiedBy>
  <cp:revision>11</cp:revision>
  <dcterms:created xsi:type="dcterms:W3CDTF">2013-06-04T01:56:36Z</dcterms:created>
  <dcterms:modified xsi:type="dcterms:W3CDTF">2013-07-17T06:19:34Z</dcterms:modified>
</cp:coreProperties>
</file>

<file path=docProps/thumbnail.jpeg>
</file>