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2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1" r:id="rId3"/>
    <p:sldId id="258" r:id="rId4"/>
    <p:sldId id="268" r:id="rId5"/>
    <p:sldId id="257" r:id="rId6"/>
    <p:sldId id="259" r:id="rId7"/>
    <p:sldId id="260" r:id="rId8"/>
    <p:sldId id="261" r:id="rId9"/>
    <p:sldId id="262" r:id="rId10"/>
    <p:sldId id="263" r:id="rId11"/>
    <p:sldId id="270" r:id="rId12"/>
    <p:sldId id="264" r:id="rId13"/>
    <p:sldId id="266" r:id="rId14"/>
    <p:sldId id="26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36" autoAdjust="0"/>
    <p:restoredTop sz="8571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30" d="100"/>
          <a:sy n="130" d="100"/>
        </p:scale>
        <p:origin x="-1170" y="193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  <dgm:t>
        <a:bodyPr/>
        <a:lstStyle/>
        <a:p>
          <a:endParaRPr lang="en-GB"/>
        </a:p>
      </dgm:t>
    </dgm:pt>
    <dgm:pt modelId="{C6545898-D05F-44EF-8128-C518A2B53EEF}" type="sibTrans" cxnId="{3A6FDD47-935B-4F30-8BFF-2012FA92E829}">
      <dgm:prSet/>
      <dgm:spPr/>
      <dgm:t>
        <a:bodyPr/>
        <a:lstStyle/>
        <a:p>
          <a:endParaRPr lang="en-GB"/>
        </a:p>
      </dgm:t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  <dgm:t>
        <a:bodyPr/>
        <a:lstStyle/>
        <a:p>
          <a:endParaRPr lang="en-GB"/>
        </a:p>
      </dgm:t>
    </dgm:pt>
    <dgm:pt modelId="{4F5884F6-14BA-448E-A862-399F2D69B056}" type="sibTrans" cxnId="{53045CAD-49DF-4EFA-847F-96E8E5372C0D}">
      <dgm:prSet/>
      <dgm:spPr/>
      <dgm:t>
        <a:bodyPr/>
        <a:lstStyle/>
        <a:p>
          <a:endParaRPr lang="en-GB"/>
        </a:p>
      </dgm:t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  <dgm:t>
        <a:bodyPr/>
        <a:lstStyle/>
        <a:p>
          <a:endParaRPr lang="en-GB"/>
        </a:p>
      </dgm:t>
    </dgm:pt>
    <dgm:pt modelId="{849994F8-407E-4E8F-8CB3-F1A24C9B7E89}" type="sibTrans" cxnId="{1FBBF334-6AED-4E6E-91F0-C25E4F2DE173}">
      <dgm:prSet/>
      <dgm:spPr/>
      <dgm:t>
        <a:bodyPr/>
        <a:lstStyle/>
        <a:p>
          <a:endParaRPr lang="en-GB"/>
        </a:p>
      </dgm:t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  <dgm:t>
        <a:bodyPr/>
        <a:lstStyle/>
        <a:p>
          <a:endParaRPr lang="en-GB"/>
        </a:p>
      </dgm:t>
    </dgm:pt>
    <dgm:pt modelId="{B458CE11-1C90-49AD-B398-6BA7E5BEDA4C}" type="sibTrans" cxnId="{CE91270E-1886-4821-AC83-400C7D163024}">
      <dgm:prSet/>
      <dgm:spPr/>
      <dgm:t>
        <a:bodyPr/>
        <a:lstStyle/>
        <a:p>
          <a:endParaRPr lang="en-GB"/>
        </a:p>
      </dgm:t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  <dgm:t>
        <a:bodyPr/>
        <a:lstStyle/>
        <a:p>
          <a:endParaRPr lang="en-GB"/>
        </a:p>
      </dgm:t>
    </dgm:pt>
    <dgm:pt modelId="{0801CCD6-C5CE-41EE-8860-2E6CA3AABEF0}" type="sibTrans" cxnId="{C692DDB1-2140-4629-908F-6F3807705C4D}">
      <dgm:prSet/>
      <dgm:spPr/>
      <dgm:t>
        <a:bodyPr/>
        <a:lstStyle/>
        <a:p>
          <a:endParaRPr lang="en-GB"/>
        </a:p>
      </dgm:t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  <dgm:t>
        <a:bodyPr/>
        <a:lstStyle/>
        <a:p>
          <a:endParaRPr lang="en-GB"/>
        </a:p>
      </dgm:t>
    </dgm:pt>
    <dgm:pt modelId="{F307EF7C-E228-4E2D-AEA4-417AA1421849}" type="sibTrans" cxnId="{A1FC8E57-95A8-4493-A8FC-8FED558162E1}">
      <dgm:prSet/>
      <dgm:spPr/>
      <dgm:t>
        <a:bodyPr/>
        <a:lstStyle/>
        <a:p>
          <a:endParaRPr lang="en-GB"/>
        </a:p>
      </dgm:t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  <dgm:t>
        <a:bodyPr/>
        <a:lstStyle/>
        <a:p>
          <a:endParaRPr lang="en-GB"/>
        </a:p>
      </dgm:t>
    </dgm:pt>
    <dgm:pt modelId="{07E0336E-255C-40F4-8FF6-6B6337F050C7}" type="sibTrans" cxnId="{A192E070-497C-4FCB-851E-20C2E1872DE5}">
      <dgm:prSet/>
      <dgm:spPr/>
      <dgm:t>
        <a:bodyPr/>
        <a:lstStyle/>
        <a:p>
          <a:endParaRPr lang="en-GB"/>
        </a:p>
      </dgm:t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  <dgm:t>
        <a:bodyPr/>
        <a:lstStyle/>
        <a:p>
          <a:endParaRPr lang="en-GB"/>
        </a:p>
      </dgm:t>
    </dgm:pt>
    <dgm:pt modelId="{766A9246-AE45-42B8-A147-5B8849012354}" type="sibTrans" cxnId="{573B005B-3713-411C-8DDC-F3B5C099D48D}">
      <dgm:prSet/>
      <dgm:spPr/>
      <dgm:t>
        <a:bodyPr/>
        <a:lstStyle/>
        <a:p>
          <a:endParaRPr lang="en-GB"/>
        </a:p>
      </dgm:t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  <dgm:t>
        <a:bodyPr/>
        <a:lstStyle/>
        <a:p>
          <a:endParaRPr lang="en-GB"/>
        </a:p>
      </dgm:t>
    </dgm:pt>
    <dgm:pt modelId="{48A723F8-ECF3-4B6A-915C-88E56330FE9F}" type="sibTrans" cxnId="{E6A0F35E-AAAE-4A91-BDD7-7B48552C4C80}">
      <dgm:prSet/>
      <dgm:spPr/>
      <dgm:t>
        <a:bodyPr/>
        <a:lstStyle/>
        <a:p>
          <a:endParaRPr lang="en-GB"/>
        </a:p>
      </dgm:t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yourself and the project.  Tell the audience that the presentation is due to last one hour.  There will be a Q&amp;A discussion at the end of the hour and it would be appreciated if questions could wait until then.  Paper and pens are available for the audience to jot notes.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Discuss the main agenda points.  Ask if there are any issues not itemised that the audience would like to mention before the presentation begins.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73B1B8-666F-4A29-B376-081BAFD6CE5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Future</a:t>
            </a:r>
          </a:p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Sam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77C1-5411-468E-9531-1F01984F342F}" type="slidenum">
              <a:rPr lang="en-GB"/>
              <a:pPr/>
              <a:t>11</a:t>
            </a:fld>
            <a:endParaRPr lang="en-GB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Outstanding Risks and Issues</a:t>
            </a:r>
          </a:p>
        </p:txBody>
      </p:sp>
      <p:graphicFrame>
        <p:nvGraphicFramePr>
          <p:cNvPr id="8388" name="Group 196"/>
          <p:cNvGraphicFramePr>
            <a:graphicFrameLocks noGrp="1"/>
          </p:cNvGraphicFramePr>
          <p:nvPr>
            <p:ph sz="half" idx="2"/>
          </p:nvPr>
        </p:nvGraphicFramePr>
        <p:xfrm>
          <a:off x="914400" y="1244600"/>
          <a:ext cx="6553200" cy="4778060"/>
        </p:xfrm>
        <a:graphic>
          <a:graphicData uri="http://schemas.openxmlformats.org/drawingml/2006/table">
            <a:tbl>
              <a:tblPr/>
              <a:tblGrid>
                <a:gridCol w="6553200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Project risks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This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Next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84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Project issues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This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Next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Resources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93E441-C3ED-4FAF-9F0A-9865DC8F3C2E}" type="slidenum">
              <a:rPr lang="en-GB"/>
              <a:pPr/>
              <a:t>2</a:t>
            </a:fld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Project Overview</a:t>
            </a:r>
          </a:p>
          <a:p>
            <a:r>
              <a:rPr lang="en-GB" dirty="0"/>
              <a:t>Tasks Summary</a:t>
            </a:r>
          </a:p>
          <a:p>
            <a:r>
              <a:rPr lang="en-GB" dirty="0"/>
              <a:t>Outstanding Risks and Issues</a:t>
            </a:r>
          </a:p>
          <a:p>
            <a:r>
              <a:rPr lang="en-GB" dirty="0"/>
              <a:t>Project Budget, Schedule and Scope</a:t>
            </a:r>
          </a:p>
          <a:p>
            <a:r>
              <a:rPr lang="en-GB" dirty="0"/>
              <a:t>Acceptance Review</a:t>
            </a:r>
          </a:p>
          <a:p>
            <a:r>
              <a:rPr lang="en-GB" dirty="0"/>
              <a:t>Next Steps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Project Goals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442</Words>
  <Application>Microsoft Office PowerPoint</Application>
  <PresentationFormat>On-screen Show (4:3)</PresentationFormat>
  <Paragraphs>125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Project Overview</vt:lpstr>
      <vt:lpstr>Agenda</vt:lpstr>
      <vt:lpstr>Description</vt:lpstr>
      <vt:lpstr>Project Goals</vt:lpstr>
      <vt:lpstr>Project Goals</vt:lpstr>
      <vt:lpstr>Competitive Analysis</vt:lpstr>
      <vt:lpstr>Competitive Analysis, Cont.</vt:lpstr>
      <vt:lpstr>Technology</vt:lpstr>
      <vt:lpstr>Team Resources</vt:lpstr>
      <vt:lpstr>Procedures</vt:lpstr>
      <vt:lpstr>Outstanding Risks and Issues</vt:lpstr>
      <vt:lpstr>Schedule</vt:lpstr>
      <vt:lpstr>Current Status</vt:lpstr>
      <vt:lpstr>Additional Resources</vt:lpstr>
      <vt:lpstr>Related Documents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2007-09-15T12:46:48Z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