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7" autoAdjust="0"/>
  </p:normalViewPr>
  <p:slideViewPr>
    <p:cSldViewPr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dirty="0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dirty="0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dirty="0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dirty="0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29AFFF93-FCEA-435E-AB55-36351AFECC46}" type="presOf" srcId="{55FD0999-986B-422B-BEC4-A6F0D5834DDE}" destId="{54F12A6E-08DA-4870-AAAC-473B61340163}" srcOrd="0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196B2-8690-410B-88DD-58E36C1508F0}">
      <dsp:nvSpPr>
        <dsp:cNvPr id="0" name=""/>
        <dsp:cNvSpPr/>
      </dsp:nvSpPr>
      <dsp:spPr>
        <a:xfrm>
          <a:off x="0" y="0"/>
          <a:ext cx="6799262" cy="3444875"/>
        </a:xfrm>
        <a:prstGeom prst="swooshArrow">
          <a:avLst/>
        </a:prstGeom>
        <a:solidFill>
          <a:schemeClr val="accent3">
            <a:tint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E22B3-CA06-42EE-A4F0-16D4F2D463EA}">
      <dsp:nvSpPr>
        <dsp:cNvPr id="0" name=""/>
        <dsp:cNvSpPr/>
      </dsp:nvSpPr>
      <dsp:spPr>
        <a:xfrm>
          <a:off x="1196670" y="2301176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196670" y="2301176"/>
        <a:ext cx="1699815" cy="895667"/>
      </dsp:txXfrm>
    </dsp:sp>
    <dsp:sp modelId="{FD9448E3-A923-4562-82EE-2D6547A66745}">
      <dsp:nvSpPr>
        <dsp:cNvPr id="0" name=""/>
        <dsp:cNvSpPr/>
      </dsp:nvSpPr>
      <dsp:spPr>
        <a:xfrm>
          <a:off x="1128677" y="2233183"/>
          <a:ext cx="135985" cy="135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F647F-96BC-4E61-884C-3053C7634AF5}">
      <dsp:nvSpPr>
        <dsp:cNvPr id="0" name=""/>
        <dsp:cNvSpPr/>
      </dsp:nvSpPr>
      <dsp:spPr>
        <a:xfrm>
          <a:off x="2959378" y="1433929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959378" y="1433929"/>
        <a:ext cx="1699815" cy="895667"/>
      </dsp:txXfrm>
    </dsp:sp>
    <dsp:sp modelId="{FE51A7F7-D190-40A1-8F89-9DF82761F331}">
      <dsp:nvSpPr>
        <dsp:cNvPr id="0" name=""/>
        <dsp:cNvSpPr/>
      </dsp:nvSpPr>
      <dsp:spPr>
        <a:xfrm>
          <a:off x="2848890" y="1323441"/>
          <a:ext cx="220976" cy="2209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2F4A56-954F-4116-820A-78B7D54C1BDB}">
      <dsp:nvSpPr>
        <dsp:cNvPr id="0" name=""/>
        <dsp:cNvSpPr/>
      </dsp:nvSpPr>
      <dsp:spPr>
        <a:xfrm>
          <a:off x="5009356" y="877581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009356" y="877581"/>
        <a:ext cx="1699815" cy="895667"/>
      </dsp:txXfrm>
    </dsp:sp>
    <dsp:sp modelId="{87971A12-A6B6-4197-A0E8-04E68C73C293}">
      <dsp:nvSpPr>
        <dsp:cNvPr id="0" name=""/>
        <dsp:cNvSpPr/>
      </dsp:nvSpPr>
      <dsp:spPr>
        <a:xfrm>
          <a:off x="4881870" y="750095"/>
          <a:ext cx="254972" cy="2549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124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effectLst/>
            </a:rPr>
            <a:t>You may want to allocate one slide per competitor</a:t>
          </a:r>
          <a:endParaRPr lang="en-US" sz="2100" kern="1200" dirty="0">
            <a:effectLst/>
          </a:endParaRPr>
        </a:p>
      </dsp:txBody>
      <dsp:txXfrm>
        <a:off x="2124" y="1266812"/>
        <a:ext cx="2071650" cy="1485000"/>
      </dsp:txXfrm>
    </dsp:sp>
    <dsp:sp modelId="{B5B365FC-1166-487E-94DA-1436639AACE6}">
      <dsp:nvSpPr>
        <dsp:cNvPr id="0" name=""/>
        <dsp:cNvSpPr/>
      </dsp:nvSpPr>
      <dsp:spPr>
        <a:xfrm>
          <a:off x="2124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effectLst/>
            </a:rPr>
            <a:t>Competitors</a:t>
          </a:r>
          <a:endParaRPr lang="en-US" sz="2700" kern="1200" dirty="0">
            <a:effectLst/>
          </a:endParaRPr>
        </a:p>
      </dsp:txBody>
      <dsp:txXfrm>
        <a:off x="2124" y="693062"/>
        <a:ext cx="2071650" cy="573750"/>
      </dsp:txXfrm>
    </dsp:sp>
    <dsp:sp modelId="{04269632-F9A2-483A-8C2B-A47CE316A641}">
      <dsp:nvSpPr>
        <dsp:cNvPr id="0" name=""/>
        <dsp:cNvSpPr/>
      </dsp:nvSpPr>
      <dsp:spPr>
        <a:xfrm>
          <a:off x="2363805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effectLst/>
            </a:rPr>
            <a:t>Your strengths relative to competitors</a:t>
          </a:r>
          <a:endParaRPr lang="en-US" sz="2100" kern="1200" dirty="0">
            <a:effectLst/>
          </a:endParaRPr>
        </a:p>
      </dsp:txBody>
      <dsp:txXfrm>
        <a:off x="2363805" y="1266812"/>
        <a:ext cx="2071650" cy="1485000"/>
      </dsp:txXfrm>
    </dsp:sp>
    <dsp:sp modelId="{2746C005-0552-405D-AFCF-F82F8762A9DA}">
      <dsp:nvSpPr>
        <dsp:cNvPr id="0" name=""/>
        <dsp:cNvSpPr/>
      </dsp:nvSpPr>
      <dsp:spPr>
        <a:xfrm>
          <a:off x="2363805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effectLst/>
            </a:rPr>
            <a:t>Strengths</a:t>
          </a:r>
          <a:endParaRPr lang="en-US" sz="2700" kern="1200" dirty="0">
            <a:effectLst/>
          </a:endParaRPr>
        </a:p>
      </dsp:txBody>
      <dsp:txXfrm>
        <a:off x="2363805" y="693062"/>
        <a:ext cx="2071650" cy="573750"/>
      </dsp:txXfrm>
    </dsp:sp>
    <dsp:sp modelId="{96683A46-9AA2-4E1F-9947-88113678410E}">
      <dsp:nvSpPr>
        <dsp:cNvPr id="0" name=""/>
        <dsp:cNvSpPr/>
      </dsp:nvSpPr>
      <dsp:spPr>
        <a:xfrm>
          <a:off x="4725487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effectLst/>
            </a:rPr>
            <a:t>Your weaknesses relative to competitors</a:t>
          </a:r>
          <a:endParaRPr lang="en-US" sz="2100" kern="1200" dirty="0">
            <a:effectLst/>
          </a:endParaRPr>
        </a:p>
      </dsp:txBody>
      <dsp:txXfrm>
        <a:off x="4725487" y="1266812"/>
        <a:ext cx="2071650" cy="1485000"/>
      </dsp:txXfrm>
    </dsp:sp>
    <dsp:sp modelId="{4E782E57-9F00-40E2-B1E9-5C0A149313F4}">
      <dsp:nvSpPr>
        <dsp:cNvPr id="0" name=""/>
        <dsp:cNvSpPr/>
      </dsp:nvSpPr>
      <dsp:spPr>
        <a:xfrm>
          <a:off x="4725487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effectLst/>
            </a:rPr>
            <a:t>Weaknesses</a:t>
          </a:r>
          <a:endParaRPr lang="en-US" sz="2700" kern="1200" dirty="0">
            <a:effectLst/>
          </a:endParaRPr>
        </a:p>
      </dsp:txBody>
      <dsp:txXfrm>
        <a:off x="4725487" y="693062"/>
        <a:ext cx="2071650" cy="573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Thursday, May 23,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8557176"/>
              </p:ext>
            </p:extLst>
          </p:nvPr>
        </p:nvGraphicFramePr>
        <p:xfrm>
          <a:off x="1220585" y="2443793"/>
          <a:ext cx="2919367" cy="3446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80112" y="2451540"/>
            <a:ext cx="2761496" cy="344690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High-level overview of progress against schedule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</a:t>
            </a:r>
            <a:r>
              <a:rPr lang="en-US" dirty="0" smtClean="0"/>
              <a:t>areas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/>
              <a:t>Unexpected delays or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1331640" y="2564904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>
            <a:off x="2332459" y="4098247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/>
              <a:t>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043608" y="2060848"/>
            <a:ext cx="6798736" cy="3444997"/>
          </a:xfrm>
        </p:spPr>
        <p:txBody>
          <a:bodyPr/>
          <a:lstStyle/>
          <a:p>
            <a:r>
              <a:rPr lang="en-US" dirty="0" smtClean="0"/>
              <a:t>Describe the project in non-technical terms</a:t>
            </a:r>
          </a:p>
          <a:p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611560" y="5589240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</a:t>
            </a:r>
            <a:r>
              <a:rPr lang="en-US" dirty="0" smtClean="0"/>
              <a:t>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Continued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technology being used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being adopted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specifically being ignored</a:t>
            </a:r>
          </a:p>
          <a:p>
            <a:pPr lvl="1"/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755576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683568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683568" y="5702958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267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Organic</vt:lpstr>
      <vt:lpstr>Project Overview</vt:lpstr>
      <vt:lpstr>Project Goals</vt:lpstr>
      <vt:lpstr>Description</vt:lpstr>
      <vt:lpstr>Competitive Analysis</vt:lpstr>
      <vt:lpstr>Competitive Analysis, Continued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2013-05-22T23:41:18Z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