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1"/>
  </p:sldMasterIdLst>
  <p:notesMasterIdLst>
    <p:notesMasterId r:id="rId12"/>
  </p:notesMasterIdLst>
  <p:sldIdLst>
    <p:sldId id="280" r:id="rId2"/>
    <p:sldId id="265" r:id="rId3"/>
    <p:sldId id="264" r:id="rId4"/>
    <p:sldId id="266" r:id="rId5"/>
    <p:sldId id="267" r:id="rId6"/>
    <p:sldId id="263" r:id="rId7"/>
    <p:sldId id="269" r:id="rId8"/>
    <p:sldId id="270" r:id="rId9"/>
    <p:sldId id="271" r:id="rId10"/>
    <p:sldId id="272" r:id="rId11"/>
  </p:sldIdLst>
  <p:sldSz cx="7626350" cy="5715000"/>
  <p:notesSz cx="6858000" cy="9144000"/>
  <p:embeddedFontLst>
    <p:embeddedFont>
      <p:font typeface="Calibri" pitchFamily="34" charset="0"/>
      <p:regular r:id="rId13"/>
      <p:bold r:id="rId14"/>
      <p:italic r:id="rId15"/>
      <p:boldItalic r:id="rId16"/>
    </p:embeddedFont>
  </p:embeddedFontLst>
  <p:custDataLst>
    <p:tags r:id="rId17"/>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04D5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2511" autoAdjust="0"/>
  </p:normalViewPr>
  <p:slideViewPr>
    <p:cSldViewPr showGuides="1">
      <p:cViewPr>
        <p:scale>
          <a:sx n="106" d="100"/>
          <a:sy n="106" d="100"/>
        </p:scale>
        <p:origin x="-312" y="-804"/>
      </p:cViewPr>
      <p:guideLst>
        <p:guide orient="horz" pos="1800"/>
        <p:guide pos="2402"/>
      </p:guideLst>
    </p:cSldViewPr>
  </p:slideViewPr>
  <p:notesTextViewPr>
    <p:cViewPr>
      <p:scale>
        <a:sx n="1" d="1"/>
        <a:sy n="1" d="1"/>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font" Target="fonts/font1.fntdata"/><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notesMaster" Target="notesMasters/notesMaster1.xml"/><Relationship Id="rId17" Type="http://schemas.openxmlformats.org/officeDocument/2006/relationships/tags" Target="tags/tag1.xml"/><Relationship Id="rId2" Type="http://schemas.openxmlformats.org/officeDocument/2006/relationships/slide" Target="slides/slide1.xml"/><Relationship Id="rId16" Type="http://schemas.openxmlformats.org/officeDocument/2006/relationships/font" Target="fonts/font4.fntdata"/><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font" Target="fonts/font3.fntdata"/><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font" Target="fonts/font2.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8A3C4A6-D114-4773-A6B9-3DD2E39D3C4D}" type="datetimeFigureOut">
              <a:rPr lang="en-US" smtClean="0"/>
              <a:t>4/3/2012</a:t>
            </a:fld>
            <a:endParaRPr lang="en-US"/>
          </a:p>
        </p:txBody>
      </p:sp>
      <p:sp>
        <p:nvSpPr>
          <p:cNvPr id="4" name="Slide Image Placeholder 3"/>
          <p:cNvSpPr>
            <a:spLocks noGrp="1" noRot="1" noChangeAspect="1"/>
          </p:cNvSpPr>
          <p:nvPr>
            <p:ph type="sldImg" idx="2"/>
          </p:nvPr>
        </p:nvSpPr>
        <p:spPr>
          <a:xfrm>
            <a:off x="1141413" y="685800"/>
            <a:ext cx="4575175"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89FDC75-800B-47ED-8F4C-03E74896E60E}" type="slidenum">
              <a:rPr lang="en-US" smtClean="0"/>
              <a:t>‹#›</a:t>
            </a:fld>
            <a:endParaRPr lang="en-US"/>
          </a:p>
        </p:txBody>
      </p:sp>
    </p:spTree>
    <p:extLst>
      <p:ext uri="{BB962C8B-B14F-4D97-AF65-F5344CB8AC3E}">
        <p14:creationId xmlns:p14="http://schemas.microsoft.com/office/powerpoint/2010/main" val="151379052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1413" y="685800"/>
            <a:ext cx="4575175" cy="3429000"/>
          </a:xfrm>
        </p:spPr>
      </p:sp>
      <p:sp>
        <p:nvSpPr>
          <p:cNvPr id="3" name="Notes Placeholder 2"/>
          <p:cNvSpPr>
            <a:spLocks noGrp="1"/>
          </p:cNvSpPr>
          <p:nvPr>
            <p:ph type="body" idx="1"/>
          </p:nvPr>
        </p:nvSpPr>
        <p:spPr/>
        <p:txBody>
          <a:bodyPr/>
          <a:lstStyle/>
          <a:p>
            <a:r>
              <a:rPr lang="en-US" sz="1200" b="1" u="sng" kern="1200" dirty="0" smtClean="0">
                <a:solidFill>
                  <a:schemeClr val="tx1"/>
                </a:solidFill>
                <a:effectLst/>
                <a:latin typeface="+mn-lt"/>
                <a:ea typeface="+mn-ea"/>
                <a:cs typeface="+mn-cs"/>
              </a:rPr>
              <a:t>About this Help System</a:t>
            </a:r>
            <a:endParaRPr lang="en-US" sz="1200" b="1"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This help system has been developed to assist</a:t>
            </a:r>
            <a:r>
              <a:rPr lang="en-US" sz="1200" kern="1200" baseline="0" dirty="0" smtClean="0">
                <a:solidFill>
                  <a:schemeClr val="tx1"/>
                </a:solidFill>
                <a:effectLst/>
                <a:latin typeface="+mn-lt"/>
                <a:ea typeface="+mn-ea"/>
                <a:cs typeface="+mn-cs"/>
              </a:rPr>
              <a:t> Super Simplistic Solutions, </a:t>
            </a:r>
            <a:r>
              <a:rPr lang="en-US" sz="1200" kern="1200" baseline="0" dirty="0" err="1" smtClean="0">
                <a:solidFill>
                  <a:schemeClr val="tx1"/>
                </a:solidFill>
                <a:effectLst/>
                <a:latin typeface="+mn-lt"/>
                <a:ea typeface="+mn-ea"/>
                <a:cs typeface="+mn-cs"/>
              </a:rPr>
              <a:t>Inc’s</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employees in understanding the general operation of Super Simplistic Solutions, </a:t>
            </a:r>
            <a:r>
              <a:rPr lang="en-US" sz="1200" kern="1200" dirty="0" err="1" smtClean="0">
                <a:solidFill>
                  <a:schemeClr val="tx1"/>
                </a:solidFill>
                <a:effectLst/>
                <a:latin typeface="+mn-lt"/>
                <a:ea typeface="+mn-ea"/>
                <a:cs typeface="+mn-cs"/>
              </a:rPr>
              <a:t>Inc</a:t>
            </a:r>
            <a:r>
              <a:rPr lang="en-US" sz="1200" kern="1200" dirty="0" smtClean="0">
                <a:solidFill>
                  <a:schemeClr val="tx1"/>
                </a:solidFill>
                <a:effectLst/>
                <a:latin typeface="+mn-lt"/>
                <a:ea typeface="+mn-ea"/>
                <a:cs typeface="+mn-cs"/>
              </a:rPr>
              <a:t> and its present policies and procedures.</a:t>
            </a:r>
          </a:p>
          <a:p>
            <a:r>
              <a:rPr lang="en-US" sz="1200" kern="1200" dirty="0" smtClean="0">
                <a:solidFill>
                  <a:schemeClr val="tx1"/>
                </a:solidFill>
                <a:effectLst/>
                <a:latin typeface="+mn-lt"/>
                <a:ea typeface="+mn-ea"/>
                <a:cs typeface="+mn-cs"/>
              </a:rPr>
              <a:t>These policies and procedures are reviewed annually and revised as necessary. Any further revisions of the information contained in the help system will be immediately communicated to all employees.</a:t>
            </a:r>
          </a:p>
          <a:p>
            <a:r>
              <a:rPr lang="en-US" sz="1200" kern="1200" dirty="0" smtClean="0">
                <a:solidFill>
                  <a:schemeClr val="tx1"/>
                </a:solidFill>
                <a:effectLst/>
                <a:latin typeface="+mn-lt"/>
                <a:ea typeface="+mn-ea"/>
                <a:cs typeface="+mn-cs"/>
              </a:rPr>
              <a:t>Nothing in this help system or any other document that is not specifically designed as an "employment contract" constitutes in any manner an expressed or implied employment contract between the employee and Super Simplistic Solutions, </a:t>
            </a:r>
            <a:r>
              <a:rPr lang="en-US" sz="1200" kern="1200" dirty="0" err="1" smtClean="0">
                <a:solidFill>
                  <a:schemeClr val="tx1"/>
                </a:solidFill>
                <a:effectLst/>
                <a:latin typeface="+mn-lt"/>
                <a:ea typeface="+mn-ea"/>
                <a:cs typeface="+mn-cs"/>
              </a:rPr>
              <a:t>Inc</a:t>
            </a:r>
            <a:r>
              <a:rPr lang="en-US" sz="1200" kern="1200" dirty="0" smtClean="0">
                <a:solidFill>
                  <a:schemeClr val="tx1"/>
                </a:solidFill>
                <a:effectLst/>
                <a:latin typeface="+mn-lt"/>
                <a:ea typeface="+mn-ea"/>
                <a:cs typeface="+mn-cs"/>
              </a:rPr>
              <a:t> . Employment by Super Simplistic Solutions, </a:t>
            </a:r>
            <a:r>
              <a:rPr lang="en-US" sz="1200" kern="1200" dirty="0" err="1" smtClean="0">
                <a:solidFill>
                  <a:schemeClr val="tx1"/>
                </a:solidFill>
                <a:effectLst/>
                <a:latin typeface="+mn-lt"/>
                <a:ea typeface="+mn-ea"/>
                <a:cs typeface="+mn-cs"/>
              </a:rPr>
              <a:t>Inc</a:t>
            </a:r>
            <a:r>
              <a:rPr lang="en-US" sz="1200" kern="1200" dirty="0" smtClean="0">
                <a:solidFill>
                  <a:schemeClr val="tx1"/>
                </a:solidFill>
                <a:effectLst/>
                <a:latin typeface="+mn-lt"/>
                <a:ea typeface="+mn-ea"/>
                <a:cs typeface="+mn-cs"/>
              </a:rPr>
              <a:t> is strictly "at will" and terminable by either the employee or Super Simplistic Solutions, </a:t>
            </a:r>
            <a:r>
              <a:rPr lang="en-US" sz="1200" kern="1200" dirty="0" err="1" smtClean="0">
                <a:solidFill>
                  <a:schemeClr val="tx1"/>
                </a:solidFill>
                <a:effectLst/>
                <a:latin typeface="+mn-lt"/>
                <a:ea typeface="+mn-ea"/>
                <a:cs typeface="+mn-cs"/>
              </a:rPr>
              <a:t>Inc</a:t>
            </a:r>
            <a:r>
              <a:rPr lang="en-US" sz="1200" kern="1200" dirty="0" smtClean="0">
                <a:solidFill>
                  <a:schemeClr val="tx1"/>
                </a:solidFill>
                <a:effectLst/>
                <a:latin typeface="+mn-lt"/>
                <a:ea typeface="+mn-ea"/>
                <a:cs typeface="+mn-cs"/>
              </a:rPr>
              <a:t> at any time with or without cause. Any change in this policy can only be made by a written statement signed by the president.</a:t>
            </a:r>
          </a:p>
          <a:p>
            <a:r>
              <a:rPr lang="en-US" sz="1200" kern="1200" dirty="0" smtClean="0">
                <a:solidFill>
                  <a:schemeClr val="tx1"/>
                </a:solidFill>
                <a:effectLst/>
                <a:latin typeface="+mn-lt"/>
                <a:ea typeface="+mn-ea"/>
                <a:cs typeface="+mn-cs"/>
              </a:rPr>
              <a:t> </a:t>
            </a:r>
          </a:p>
          <a:p>
            <a:endParaRPr lang="en-US" dirty="0"/>
          </a:p>
        </p:txBody>
      </p:sp>
      <p:sp>
        <p:nvSpPr>
          <p:cNvPr id="4" name="Slide Number Placeholder 3"/>
          <p:cNvSpPr>
            <a:spLocks noGrp="1"/>
          </p:cNvSpPr>
          <p:nvPr>
            <p:ph type="sldNum" sz="quarter" idx="10"/>
          </p:nvPr>
        </p:nvSpPr>
        <p:spPr/>
        <p:txBody>
          <a:bodyPr/>
          <a:lstStyle/>
          <a:p>
            <a:fld id="{089FDC75-800B-47ED-8F4C-03E74896E60E}" type="slidenum">
              <a:rPr lang="en-US" smtClean="0"/>
              <a:t>1</a:t>
            </a:fld>
            <a:endParaRPr lang="en-US"/>
          </a:p>
        </p:txBody>
      </p:sp>
    </p:spTree>
    <p:extLst>
      <p:ext uri="{BB962C8B-B14F-4D97-AF65-F5344CB8AC3E}">
        <p14:creationId xmlns:p14="http://schemas.microsoft.com/office/powerpoint/2010/main" val="167646685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1413" y="685800"/>
            <a:ext cx="4575175" cy="3429000"/>
          </a:xfrm>
        </p:spPr>
      </p:sp>
      <p:sp>
        <p:nvSpPr>
          <p:cNvPr id="3" name="Notes Placeholder 2"/>
          <p:cNvSpPr>
            <a:spLocks noGrp="1"/>
          </p:cNvSpPr>
          <p:nvPr>
            <p:ph type="body" idx="1"/>
          </p:nvPr>
        </p:nvSpPr>
        <p:spPr/>
        <p:txBody>
          <a:bodyPr/>
          <a:lstStyle/>
          <a:p>
            <a:r>
              <a:rPr lang="en-US" sz="1200" b="1" u="sng" kern="1200" dirty="0" smtClean="0">
                <a:solidFill>
                  <a:schemeClr val="tx1"/>
                </a:solidFill>
                <a:effectLst/>
                <a:latin typeface="+mn-lt"/>
                <a:ea typeface="+mn-ea"/>
                <a:cs typeface="+mn-cs"/>
              </a:rPr>
              <a:t>Leave and Vacation</a:t>
            </a:r>
            <a:endParaRPr lang="en-US" sz="1200" b="1"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 </a:t>
            </a:r>
          </a:p>
          <a:p>
            <a:r>
              <a:rPr lang="en-US" sz="1200" b="1" u="sng" kern="1200" dirty="0" smtClean="0">
                <a:solidFill>
                  <a:schemeClr val="tx1"/>
                </a:solidFill>
                <a:effectLst/>
                <a:latin typeface="+mn-lt"/>
                <a:ea typeface="+mn-ea"/>
                <a:cs typeface="+mn-cs"/>
              </a:rPr>
              <a:t>Leave</a:t>
            </a:r>
            <a:endParaRPr lang="en-US" sz="1200" b="1" kern="1200" dirty="0" smtClean="0">
              <a:solidFill>
                <a:schemeClr val="tx1"/>
              </a:solidFill>
              <a:effectLst/>
              <a:latin typeface="+mn-lt"/>
              <a:ea typeface="+mn-ea"/>
              <a:cs typeface="+mn-cs"/>
            </a:endParaRPr>
          </a:p>
          <a:p>
            <a:r>
              <a:rPr lang="en-US" sz="1200" b="1" u="sng" kern="1200" dirty="0" smtClean="0">
                <a:solidFill>
                  <a:schemeClr val="tx1"/>
                </a:solidFill>
                <a:effectLst/>
                <a:latin typeface="+mn-lt"/>
                <a:ea typeface="+mn-ea"/>
                <a:cs typeface="+mn-cs"/>
              </a:rPr>
              <a:t>Administration Leave</a:t>
            </a:r>
            <a:endParaRPr lang="en-US" sz="1200" b="1"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On January 1, March 1, May 1, July 1, September 1, and November 1 of each calendar year, each employee will receive 1 day of administrative leave. These administrative leave days may be used for sick days, vacation, holidays, days off during Christmas week, or bereavement leave. They must be taken in full-day increments and may not be broken into hours. Administrative leave days may only be taken as they are earned.</a:t>
            </a:r>
          </a:p>
          <a:p>
            <a:r>
              <a:rPr lang="en-US" sz="1200" kern="1200" dirty="0" smtClean="0">
                <a:solidFill>
                  <a:schemeClr val="tx1"/>
                </a:solidFill>
                <a:effectLst/>
                <a:latin typeface="+mn-lt"/>
                <a:ea typeface="+mn-ea"/>
                <a:cs typeface="+mn-cs"/>
              </a:rPr>
              <a:t>If administrative leave days are not used during the calendar year received, they will be forfeited.</a:t>
            </a:r>
          </a:p>
          <a:p>
            <a:r>
              <a:rPr lang="en-US" sz="1200" kern="1200" dirty="0" smtClean="0">
                <a:solidFill>
                  <a:schemeClr val="tx1"/>
                </a:solidFill>
                <a:effectLst/>
                <a:latin typeface="+mn-lt"/>
                <a:ea typeface="+mn-ea"/>
                <a:cs typeface="+mn-cs"/>
              </a:rPr>
              <a:t>Administrative leave is not paid upon termination of employment.</a:t>
            </a:r>
          </a:p>
          <a:p>
            <a:r>
              <a:rPr lang="en-US" sz="1200" b="1" u="sng" kern="1200" dirty="0" smtClean="0">
                <a:solidFill>
                  <a:schemeClr val="tx1"/>
                </a:solidFill>
                <a:effectLst/>
                <a:latin typeface="+mn-lt"/>
                <a:ea typeface="+mn-ea"/>
                <a:cs typeface="+mn-cs"/>
              </a:rPr>
              <a:t>Family and Medical Leave Act</a:t>
            </a:r>
            <a:endParaRPr lang="en-US" sz="1200" b="1"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The Family and Medical Leave Act requires covered employers to provide up to 12 weeks of unpaid, job-protected leave to "eligible" employees for certain family and medical reasons. Employees are eligible if they have worked for a covered employer for at least one year, and for 1,250 hours over the previous 12 months. Unpaid leave must be granted for any of the following reasons:</a:t>
            </a:r>
          </a:p>
          <a:p>
            <a:r>
              <a:rPr lang="en-US" sz="1200" kern="1200" dirty="0" smtClean="0">
                <a:solidFill>
                  <a:schemeClr val="tx1"/>
                </a:solidFill>
                <a:effectLst/>
                <a:latin typeface="+mn-lt"/>
                <a:ea typeface="+mn-ea"/>
                <a:cs typeface="+mn-cs"/>
              </a:rPr>
              <a:t>·       to care for the employee's child after birth, or placement for adoption or foster care;</a:t>
            </a:r>
          </a:p>
          <a:p>
            <a:r>
              <a:rPr lang="en-US" sz="1200" kern="1200" dirty="0" smtClean="0">
                <a:solidFill>
                  <a:schemeClr val="tx1"/>
                </a:solidFill>
                <a:effectLst/>
                <a:latin typeface="+mn-lt"/>
                <a:ea typeface="+mn-ea"/>
                <a:cs typeface="+mn-cs"/>
              </a:rPr>
              <a:t>·       to care for the employee's spouse, son or daughter, or parent who has a serious health condition; or</a:t>
            </a:r>
          </a:p>
          <a:p>
            <a:r>
              <a:rPr lang="en-US" sz="1200" kern="1200" dirty="0" smtClean="0">
                <a:solidFill>
                  <a:schemeClr val="tx1"/>
                </a:solidFill>
                <a:effectLst/>
                <a:latin typeface="+mn-lt"/>
                <a:ea typeface="+mn-ea"/>
                <a:cs typeface="+mn-cs"/>
              </a:rPr>
              <a:t>·       for a serious health condition which makes the employee unable to perform the employee's job.</a:t>
            </a:r>
          </a:p>
          <a:p>
            <a:r>
              <a:rPr lang="en-US" sz="1200" kern="1200" dirty="0" smtClean="0">
                <a:solidFill>
                  <a:schemeClr val="tx1"/>
                </a:solidFill>
                <a:effectLst/>
                <a:latin typeface="+mn-lt"/>
                <a:ea typeface="+mn-ea"/>
                <a:cs typeface="+mn-cs"/>
              </a:rPr>
              <a:t>At the employee's or employer's option, certain kinds of paid leave may be substituted for unpaid leave. The employee may be required to provide advance leave notice and medical certification. Taking of leave may be denied if requirements are not met. For the duration of the FLA leave, the employer must maintain the employee's health coverage under any "group health plan." Upon return from FLA leave, most employees must be restored to their original or equivalent positions with equivalent pay, benefits, and other employment terms. The use of FLA leave cannot result in the loss of any employment benefit that accrued prior to the start of the employee's leave. For more information, please see the Human Resource Director.</a:t>
            </a:r>
          </a:p>
          <a:p>
            <a:r>
              <a:rPr lang="en-US" sz="1200" kern="1200" dirty="0" smtClean="0">
                <a:solidFill>
                  <a:schemeClr val="tx1"/>
                </a:solidFill>
                <a:effectLst/>
                <a:latin typeface="+mn-lt"/>
                <a:ea typeface="+mn-ea"/>
                <a:cs typeface="+mn-cs"/>
              </a:rPr>
              <a:t>See also: </a:t>
            </a:r>
            <a:r>
              <a:rPr lang="en-US" sz="1200" u="sng" kern="1200" dirty="0" smtClean="0">
                <a:solidFill>
                  <a:schemeClr val="tx1"/>
                </a:solidFill>
                <a:effectLst/>
                <a:latin typeface="+mn-lt"/>
                <a:ea typeface="+mn-ea"/>
                <a:cs typeface="+mn-cs"/>
                <a:hlinkClick r:id="" action="ppaction://hlinkfile"/>
              </a:rPr>
              <a:t>Vacation Policy</a:t>
            </a:r>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  </a:t>
            </a:r>
          </a:p>
          <a:p>
            <a:r>
              <a:rPr lang="en-US" sz="1200" b="1" u="sng" kern="1200" dirty="0" smtClean="0">
                <a:solidFill>
                  <a:schemeClr val="tx1"/>
                </a:solidFill>
                <a:effectLst/>
                <a:latin typeface="+mn-lt"/>
                <a:ea typeface="+mn-ea"/>
                <a:cs typeface="+mn-cs"/>
              </a:rPr>
              <a:t>Vacation Policy</a:t>
            </a:r>
            <a:endParaRPr lang="en-US" sz="1200" b="1"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Annual vacation leave is based on the following schedule related to years of employment with</a:t>
            </a:r>
            <a:r>
              <a:rPr lang="en-US" sz="1200" kern="1200" baseline="0" dirty="0" smtClean="0">
                <a:solidFill>
                  <a:schemeClr val="tx1"/>
                </a:solidFill>
                <a:effectLst/>
                <a:latin typeface="+mn-lt"/>
                <a:ea typeface="+mn-ea"/>
                <a:cs typeface="+mn-cs"/>
              </a:rPr>
              <a:t> Super Simplistic Solutions, </a:t>
            </a:r>
            <a:r>
              <a:rPr lang="en-US" sz="1200" kern="1200" baseline="0" dirty="0" err="1" smtClean="0">
                <a:solidFill>
                  <a:schemeClr val="tx1"/>
                </a:solidFill>
                <a:effectLst/>
                <a:latin typeface="+mn-lt"/>
                <a:ea typeface="+mn-ea"/>
                <a:cs typeface="+mn-cs"/>
              </a:rPr>
              <a:t>Inc</a:t>
            </a:r>
            <a:r>
              <a:rPr lang="en-US" sz="1200" kern="1200" dirty="0" smtClean="0">
                <a:solidFill>
                  <a:schemeClr val="tx1"/>
                </a:solidFill>
                <a:effectLst/>
                <a:latin typeface="+mn-lt"/>
                <a:ea typeface="+mn-ea"/>
                <a:cs typeface="+mn-cs"/>
              </a:rPr>
              <a:t>:</a:t>
            </a:r>
          </a:p>
          <a:p>
            <a:r>
              <a:rPr lang="en-US" sz="1200" b="1" kern="1200" dirty="0" smtClean="0">
                <a:solidFill>
                  <a:schemeClr val="tx1"/>
                </a:solidFill>
                <a:effectLst/>
                <a:latin typeface="+mn-lt"/>
                <a:ea typeface="+mn-ea"/>
                <a:cs typeface="+mn-cs"/>
              </a:rPr>
              <a:t>S3’s 2011-2012 Annual Vacation Schedule</a:t>
            </a:r>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Hours Worked</a:t>
            </a:r>
          </a:p>
          <a:p>
            <a:r>
              <a:rPr lang="en-US" sz="1200" kern="1200" dirty="0" smtClean="0">
                <a:solidFill>
                  <a:schemeClr val="tx1"/>
                </a:solidFill>
                <a:effectLst/>
                <a:latin typeface="+mn-lt"/>
                <a:ea typeface="+mn-ea"/>
                <a:cs typeface="+mn-cs"/>
              </a:rPr>
              <a:t>Days Allowed per Year</a:t>
            </a:r>
          </a:p>
          <a:p>
            <a:r>
              <a:rPr lang="en-US" sz="1200" kern="1200" dirty="0" smtClean="0">
                <a:solidFill>
                  <a:schemeClr val="tx1"/>
                </a:solidFill>
                <a:effectLst/>
                <a:latin typeface="+mn-lt"/>
                <a:ea typeface="+mn-ea"/>
                <a:cs typeface="+mn-cs"/>
              </a:rPr>
              <a:t>0 – 6000</a:t>
            </a:r>
          </a:p>
          <a:p>
            <a:r>
              <a:rPr lang="en-US" sz="1200" kern="1200" dirty="0" smtClean="0">
                <a:solidFill>
                  <a:schemeClr val="tx1"/>
                </a:solidFill>
                <a:effectLst/>
                <a:latin typeface="+mn-lt"/>
                <a:ea typeface="+mn-ea"/>
                <a:cs typeface="+mn-cs"/>
              </a:rPr>
              <a:t>10 days</a:t>
            </a:r>
          </a:p>
          <a:p>
            <a:r>
              <a:rPr lang="en-US" sz="1200" kern="1200" dirty="0" smtClean="0">
                <a:solidFill>
                  <a:schemeClr val="tx1"/>
                </a:solidFill>
                <a:effectLst/>
                <a:latin typeface="+mn-lt"/>
                <a:ea typeface="+mn-ea"/>
                <a:cs typeface="+mn-cs"/>
              </a:rPr>
              <a:t>6001 - 10,000</a:t>
            </a:r>
          </a:p>
          <a:p>
            <a:r>
              <a:rPr lang="en-US" sz="1200" kern="1200" dirty="0" smtClean="0">
                <a:solidFill>
                  <a:schemeClr val="tx1"/>
                </a:solidFill>
                <a:effectLst/>
                <a:latin typeface="+mn-lt"/>
                <a:ea typeface="+mn-ea"/>
                <a:cs typeface="+mn-cs"/>
              </a:rPr>
              <a:t>15 days</a:t>
            </a:r>
          </a:p>
          <a:p>
            <a:r>
              <a:rPr lang="en-US" sz="1200" kern="1200" dirty="0" smtClean="0">
                <a:solidFill>
                  <a:schemeClr val="tx1"/>
                </a:solidFill>
                <a:effectLst/>
                <a:latin typeface="+mn-lt"/>
                <a:ea typeface="+mn-ea"/>
                <a:cs typeface="+mn-cs"/>
              </a:rPr>
              <a:t>10,001 +</a:t>
            </a:r>
          </a:p>
          <a:p>
            <a:r>
              <a:rPr lang="en-US" sz="1200" kern="1200" dirty="0" smtClean="0">
                <a:solidFill>
                  <a:schemeClr val="tx1"/>
                </a:solidFill>
                <a:effectLst/>
                <a:latin typeface="+mn-lt"/>
                <a:ea typeface="+mn-ea"/>
                <a:cs typeface="+mn-cs"/>
              </a:rPr>
              <a:t>20 days</a:t>
            </a:r>
          </a:p>
          <a:p>
            <a:pPr fontAlgn="base"/>
            <a:r>
              <a:rPr lang="en-US" sz="1200" kern="1200" dirty="0" smtClean="0">
                <a:solidFill>
                  <a:schemeClr val="tx1"/>
                </a:solidFill>
                <a:effectLst/>
                <a:latin typeface="+mn-lt"/>
                <a:ea typeface="+mn-ea"/>
                <a:cs typeface="+mn-cs"/>
              </a:rPr>
              <a:t>Note: Days allowed subject to change without notice.</a:t>
            </a:r>
          </a:p>
          <a:p>
            <a:r>
              <a:rPr lang="en-US" sz="1200" kern="1200" dirty="0" smtClean="0">
                <a:solidFill>
                  <a:schemeClr val="tx1"/>
                </a:solidFill>
                <a:effectLst/>
                <a:latin typeface="+mn-lt"/>
                <a:ea typeface="+mn-ea"/>
                <a:cs typeface="+mn-cs"/>
              </a:rPr>
              <a:t>You are eligible to take vacation days earned after you have been paid for 1000 hours. Each employee will be allowed to carry over into the next calendar year 120 hours of vacation. Any unused vacation in excess of 120 hours will be forfeited. Leave may be taken only after it is earned; no advance leave will be approved. Use of vacation time is subject to management approval, and requests should be made at least 2 weeks in advance. Only persons who remain employed are eligible for vacation. Upon voluntary resignation, employees may be paid for accrued vacation hours to a maximum of 120 hours. Leave hours of any kind will not be accrued on any overtime hours.</a:t>
            </a:r>
          </a:p>
          <a:p>
            <a:endParaRPr lang="en-US" dirty="0"/>
          </a:p>
        </p:txBody>
      </p:sp>
      <p:sp>
        <p:nvSpPr>
          <p:cNvPr id="4" name="Slide Number Placeholder 3"/>
          <p:cNvSpPr>
            <a:spLocks noGrp="1"/>
          </p:cNvSpPr>
          <p:nvPr>
            <p:ph type="sldNum" sz="quarter" idx="10"/>
          </p:nvPr>
        </p:nvSpPr>
        <p:spPr/>
        <p:txBody>
          <a:bodyPr/>
          <a:lstStyle/>
          <a:p>
            <a:fld id="{089FDC75-800B-47ED-8F4C-03E74896E60E}" type="slidenum">
              <a:rPr lang="en-US" smtClean="0"/>
              <a:t>10</a:t>
            </a:fld>
            <a:endParaRPr lang="en-US"/>
          </a:p>
        </p:txBody>
      </p:sp>
    </p:spTree>
    <p:extLst>
      <p:ext uri="{BB962C8B-B14F-4D97-AF65-F5344CB8AC3E}">
        <p14:creationId xmlns:p14="http://schemas.microsoft.com/office/powerpoint/2010/main" val="235857312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1413" y="685800"/>
            <a:ext cx="4575175" cy="3429000"/>
          </a:xfrm>
        </p:spPr>
      </p:sp>
      <p:sp>
        <p:nvSpPr>
          <p:cNvPr id="3" name="Notes Placeholder 2"/>
          <p:cNvSpPr>
            <a:spLocks noGrp="1"/>
          </p:cNvSpPr>
          <p:nvPr>
            <p:ph type="body" idx="1"/>
          </p:nvPr>
        </p:nvSpPr>
        <p:spPr/>
        <p:txBody>
          <a:bodyPr/>
          <a:lstStyle/>
          <a:p>
            <a:r>
              <a:rPr lang="en-US" sz="1200" b="1" kern="1200" dirty="0" smtClean="0">
                <a:solidFill>
                  <a:schemeClr val="tx1"/>
                </a:solidFill>
                <a:effectLst/>
                <a:latin typeface="+mn-lt"/>
                <a:ea typeface="+mn-ea"/>
                <a:cs typeface="+mn-cs"/>
              </a:rPr>
              <a:t>Our Mission</a:t>
            </a:r>
          </a:p>
          <a:p>
            <a:r>
              <a:rPr lang="en-US" sz="1200" kern="1200" dirty="0" smtClean="0">
                <a:solidFill>
                  <a:schemeClr val="tx1"/>
                </a:solidFill>
                <a:effectLst/>
                <a:latin typeface="+mn-lt"/>
                <a:ea typeface="+mn-ea"/>
                <a:cs typeface="+mn-cs"/>
              </a:rPr>
              <a:t>To continually develop the finest file management software for file collaboration, shared access and website management.</a:t>
            </a:r>
          </a:p>
          <a:p>
            <a:endParaRPr lang="en-US" dirty="0"/>
          </a:p>
        </p:txBody>
      </p:sp>
      <p:sp>
        <p:nvSpPr>
          <p:cNvPr id="4" name="Slide Number Placeholder 3"/>
          <p:cNvSpPr>
            <a:spLocks noGrp="1"/>
          </p:cNvSpPr>
          <p:nvPr>
            <p:ph type="sldNum" sz="quarter" idx="10"/>
          </p:nvPr>
        </p:nvSpPr>
        <p:spPr/>
        <p:txBody>
          <a:bodyPr/>
          <a:lstStyle/>
          <a:p>
            <a:fld id="{089FDC75-800B-47ED-8F4C-03E74896E60E}" type="slidenum">
              <a:rPr lang="en-US" smtClean="0"/>
              <a:t>2</a:t>
            </a:fld>
            <a:endParaRPr lang="en-US"/>
          </a:p>
        </p:txBody>
      </p:sp>
    </p:spTree>
    <p:extLst>
      <p:ext uri="{BB962C8B-B14F-4D97-AF65-F5344CB8AC3E}">
        <p14:creationId xmlns:p14="http://schemas.microsoft.com/office/powerpoint/2010/main" val="420606863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1413" y="685800"/>
            <a:ext cx="4575175" cy="3429000"/>
          </a:xfrm>
        </p:spPr>
      </p:sp>
      <p:sp>
        <p:nvSpPr>
          <p:cNvPr id="3" name="Notes Placeholder 2"/>
          <p:cNvSpPr>
            <a:spLocks noGrp="1"/>
          </p:cNvSpPr>
          <p:nvPr>
            <p:ph type="body" idx="1"/>
          </p:nvPr>
        </p:nvSpPr>
        <p:spPr/>
        <p:txBody>
          <a:bodyPr/>
          <a:lstStyle/>
          <a:p>
            <a:r>
              <a:rPr lang="en-US" sz="1200" b="1" u="sng" kern="1200" dirty="0" smtClean="0">
                <a:solidFill>
                  <a:schemeClr val="tx1"/>
                </a:solidFill>
                <a:effectLst/>
                <a:latin typeface="+mn-lt"/>
                <a:ea typeface="+mn-ea"/>
                <a:cs typeface="+mn-cs"/>
              </a:rPr>
              <a:t>Drugs and Alcohol</a:t>
            </a:r>
            <a:endParaRPr lang="en-US" sz="1200" b="1"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 </a:t>
            </a:r>
          </a:p>
          <a:p>
            <a:r>
              <a:rPr lang="en-US" sz="1200" b="1" u="sng" kern="1200" dirty="0" smtClean="0">
                <a:solidFill>
                  <a:schemeClr val="tx1"/>
                </a:solidFill>
                <a:effectLst/>
                <a:latin typeface="+mn-lt"/>
                <a:ea typeface="+mn-ea"/>
                <a:cs typeface="+mn-cs"/>
              </a:rPr>
              <a:t>Alcohol Policy</a:t>
            </a:r>
            <a:endParaRPr lang="en-US" sz="1200" b="1"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Super Simplistic Solutions, </a:t>
            </a:r>
            <a:r>
              <a:rPr lang="en-US" sz="1200" kern="1200" dirty="0" err="1" smtClean="0">
                <a:solidFill>
                  <a:schemeClr val="tx1"/>
                </a:solidFill>
                <a:effectLst/>
                <a:latin typeface="+mn-lt"/>
                <a:ea typeface="+mn-ea"/>
                <a:cs typeface="+mn-cs"/>
              </a:rPr>
              <a:t>Inc</a:t>
            </a:r>
            <a:r>
              <a:rPr lang="en-US" sz="1200" kern="1200" dirty="0" smtClean="0">
                <a:solidFill>
                  <a:schemeClr val="tx1"/>
                </a:solidFill>
                <a:effectLst/>
                <a:latin typeface="+mn-lt"/>
                <a:ea typeface="+mn-ea"/>
                <a:cs typeface="+mn-cs"/>
              </a:rPr>
              <a:t> does not permit or condone intoxication or drinking of alcoholic beverages on the premises or at an employee's assigned place of duty on company time.</a:t>
            </a:r>
          </a:p>
          <a:p>
            <a:r>
              <a:rPr lang="en-US" sz="1200" kern="1200" dirty="0" smtClean="0">
                <a:solidFill>
                  <a:schemeClr val="tx1"/>
                </a:solidFill>
                <a:effectLst/>
                <a:latin typeface="+mn-lt"/>
                <a:ea typeface="+mn-ea"/>
                <a:cs typeface="+mn-cs"/>
              </a:rPr>
              <a:t>Such action will subject an employee to disciplinary action up to and including dismissal. It is Super Simplistic Solutions, </a:t>
            </a:r>
            <a:r>
              <a:rPr lang="en-US" sz="1200" kern="1200" dirty="0" err="1" smtClean="0">
                <a:solidFill>
                  <a:schemeClr val="tx1"/>
                </a:solidFill>
                <a:effectLst/>
                <a:latin typeface="+mn-lt"/>
                <a:ea typeface="+mn-ea"/>
                <a:cs typeface="+mn-cs"/>
              </a:rPr>
              <a:t>Inc</a:t>
            </a:r>
            <a:r>
              <a:rPr lang="en-US" sz="1200" kern="1200" dirty="0" smtClean="0">
                <a:solidFill>
                  <a:schemeClr val="tx1"/>
                </a:solidFill>
                <a:effectLst/>
                <a:latin typeface="+mn-lt"/>
                <a:ea typeface="+mn-ea"/>
                <a:cs typeface="+mn-cs"/>
              </a:rPr>
              <a:t>' policy to offer assistance to an employee whose work performance is adversely affected by repeated overindulgence in the use of alcoholic beverages.</a:t>
            </a:r>
          </a:p>
          <a:p>
            <a:r>
              <a:rPr lang="en-US" sz="1200" kern="1200" dirty="0" smtClean="0">
                <a:solidFill>
                  <a:schemeClr val="tx1"/>
                </a:solidFill>
                <a:effectLst/>
                <a:latin typeface="+mn-lt"/>
                <a:ea typeface="+mn-ea"/>
                <a:cs typeface="+mn-cs"/>
              </a:rPr>
              <a:t>If your work performance indicates you may be having a substance abuse problem, we will request that you seek treatment. Refusal to seek help for your condition or recurrence of the condition each constitutes grounds to terminate your employment.</a:t>
            </a:r>
          </a:p>
          <a:p>
            <a:r>
              <a:rPr lang="en-US" sz="1200" kern="1200" dirty="0" smtClean="0">
                <a:solidFill>
                  <a:schemeClr val="tx1"/>
                </a:solidFill>
                <a:effectLst/>
                <a:latin typeface="+mn-lt"/>
                <a:ea typeface="+mn-ea"/>
                <a:cs typeface="+mn-cs"/>
              </a:rPr>
              <a:t>See Also: </a:t>
            </a:r>
            <a:r>
              <a:rPr lang="en-US" sz="1200" u="sng" kern="1200" dirty="0" smtClean="0">
                <a:solidFill>
                  <a:schemeClr val="tx1"/>
                </a:solidFill>
                <a:effectLst/>
                <a:latin typeface="+mn-lt"/>
                <a:ea typeface="+mn-ea"/>
                <a:cs typeface="+mn-cs"/>
                <a:hlinkClick r:id="" action="ppaction://hlinkfile"/>
              </a:rPr>
              <a:t>Drug Policy</a:t>
            </a:r>
            <a:r>
              <a:rPr lang="en-US" sz="1200" kern="1200" dirty="0" smtClean="0">
                <a:solidFill>
                  <a:schemeClr val="tx1"/>
                </a:solidFill>
                <a:effectLst/>
                <a:latin typeface="+mn-lt"/>
                <a:ea typeface="+mn-ea"/>
                <a:cs typeface="+mn-cs"/>
              </a:rPr>
              <a:t> </a:t>
            </a:r>
          </a:p>
          <a:p>
            <a:r>
              <a:rPr lang="en-US" sz="1200" b="1" u="sng" kern="1200" dirty="0" smtClean="0">
                <a:solidFill>
                  <a:schemeClr val="tx1"/>
                </a:solidFill>
                <a:effectLst/>
                <a:latin typeface="+mn-lt"/>
                <a:ea typeface="+mn-ea"/>
                <a:cs typeface="+mn-cs"/>
              </a:rPr>
              <a:t>Drug Policy</a:t>
            </a:r>
            <a:endParaRPr lang="en-US" sz="1200" b="1"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Super Simplistic Solutions, </a:t>
            </a:r>
            <a:r>
              <a:rPr lang="en-US" sz="1200" kern="1200" dirty="0" err="1" smtClean="0">
                <a:solidFill>
                  <a:schemeClr val="tx1"/>
                </a:solidFill>
                <a:effectLst/>
                <a:latin typeface="+mn-lt"/>
                <a:ea typeface="+mn-ea"/>
                <a:cs typeface="+mn-cs"/>
              </a:rPr>
              <a:t>Inc</a:t>
            </a:r>
            <a:r>
              <a:rPr lang="en-US" sz="1200" kern="1200" dirty="0" smtClean="0">
                <a:solidFill>
                  <a:schemeClr val="tx1"/>
                </a:solidFill>
                <a:effectLst/>
                <a:latin typeface="+mn-lt"/>
                <a:ea typeface="+mn-ea"/>
                <a:cs typeface="+mn-cs"/>
              </a:rPr>
              <a:t> condemns the illegal use of drugs by its employees. No employee may use or possess contraband drugs on the job or work under the influence of any such drugs. This policy applies to all items, which meet the legal definition of "controlled dangerous substances."</a:t>
            </a:r>
          </a:p>
          <a:p>
            <a:r>
              <a:rPr lang="en-US" sz="1200" kern="1200" dirty="0" smtClean="0">
                <a:solidFill>
                  <a:schemeClr val="tx1"/>
                </a:solidFill>
                <a:effectLst/>
                <a:latin typeface="+mn-lt"/>
                <a:ea typeface="+mn-ea"/>
                <a:cs typeface="+mn-cs"/>
              </a:rPr>
              <a:t>If you are having difficulties resulting from drug or </a:t>
            </a:r>
            <a:r>
              <a:rPr lang="en-US" sz="1200" u="sng" kern="1200" dirty="0" smtClean="0">
                <a:solidFill>
                  <a:schemeClr val="tx1"/>
                </a:solidFill>
                <a:effectLst/>
                <a:latin typeface="+mn-lt"/>
                <a:ea typeface="+mn-ea"/>
                <a:cs typeface="+mn-cs"/>
                <a:hlinkClick r:id="" action="ppaction://hlinkfile"/>
              </a:rPr>
              <a:t>alcohol</a:t>
            </a:r>
            <a:r>
              <a:rPr lang="en-US" sz="1200" kern="1200" dirty="0" smtClean="0">
                <a:solidFill>
                  <a:schemeClr val="tx1"/>
                </a:solidFill>
                <a:effectLst/>
                <a:latin typeface="+mn-lt"/>
                <a:ea typeface="+mn-ea"/>
                <a:cs typeface="+mn-cs"/>
              </a:rPr>
              <a:t> use, Super Simplistic Solutions, </a:t>
            </a:r>
            <a:r>
              <a:rPr lang="en-US" sz="1200" kern="1200" dirty="0" err="1" smtClean="0">
                <a:solidFill>
                  <a:schemeClr val="tx1"/>
                </a:solidFill>
                <a:effectLst/>
                <a:latin typeface="+mn-lt"/>
                <a:ea typeface="+mn-ea"/>
                <a:cs typeface="+mn-cs"/>
              </a:rPr>
              <a:t>Inc</a:t>
            </a:r>
            <a:r>
              <a:rPr lang="en-US" sz="1200" kern="1200" dirty="0" smtClean="0">
                <a:solidFill>
                  <a:schemeClr val="tx1"/>
                </a:solidFill>
                <a:effectLst/>
                <a:latin typeface="+mn-lt"/>
                <a:ea typeface="+mn-ea"/>
                <a:cs typeface="+mn-cs"/>
              </a:rPr>
              <a:t> may request that you enter a rehabilitation program. Failure to enter a rehabilitation program or to complete the program constitutes grounds to terminate your employment.</a:t>
            </a:r>
          </a:p>
          <a:p>
            <a:r>
              <a:rPr lang="en-US" sz="1200" kern="1200" dirty="0" smtClean="0">
                <a:solidFill>
                  <a:schemeClr val="tx1"/>
                </a:solidFill>
                <a:effectLst/>
                <a:latin typeface="+mn-lt"/>
                <a:ea typeface="+mn-ea"/>
                <a:cs typeface="+mn-cs"/>
              </a:rPr>
              <a:t>If you are apprehended while selling or attempting to sell, transport, or distribute drugs while on Super Simplistic Solutions, </a:t>
            </a:r>
            <a:r>
              <a:rPr lang="en-US" sz="1200" kern="1200" dirty="0" err="1" smtClean="0">
                <a:solidFill>
                  <a:schemeClr val="tx1"/>
                </a:solidFill>
                <a:effectLst/>
                <a:latin typeface="+mn-lt"/>
                <a:ea typeface="+mn-ea"/>
                <a:cs typeface="+mn-cs"/>
              </a:rPr>
              <a:t>Inc</a:t>
            </a:r>
            <a:r>
              <a:rPr lang="en-US" sz="1200" kern="1200" dirty="0" smtClean="0">
                <a:solidFill>
                  <a:schemeClr val="tx1"/>
                </a:solidFill>
                <a:effectLst/>
                <a:latin typeface="+mn-lt"/>
                <a:ea typeface="+mn-ea"/>
                <a:cs typeface="+mn-cs"/>
              </a:rPr>
              <a:t> property or at your assigned place of work, your employment will be terminated and your actions reported to the appropriate law enforcement authorities.</a:t>
            </a:r>
          </a:p>
          <a:p>
            <a:endParaRPr lang="en-US" dirty="0"/>
          </a:p>
        </p:txBody>
      </p:sp>
      <p:sp>
        <p:nvSpPr>
          <p:cNvPr id="4" name="Slide Number Placeholder 3"/>
          <p:cNvSpPr>
            <a:spLocks noGrp="1"/>
          </p:cNvSpPr>
          <p:nvPr>
            <p:ph type="sldNum" sz="quarter" idx="10"/>
          </p:nvPr>
        </p:nvSpPr>
        <p:spPr/>
        <p:txBody>
          <a:bodyPr/>
          <a:lstStyle/>
          <a:p>
            <a:fld id="{089FDC75-800B-47ED-8F4C-03E74896E60E}" type="slidenum">
              <a:rPr lang="en-US" smtClean="0"/>
              <a:t>3</a:t>
            </a:fld>
            <a:endParaRPr lang="en-US"/>
          </a:p>
        </p:txBody>
      </p:sp>
    </p:spTree>
    <p:extLst>
      <p:ext uri="{BB962C8B-B14F-4D97-AF65-F5344CB8AC3E}">
        <p14:creationId xmlns:p14="http://schemas.microsoft.com/office/powerpoint/2010/main" val="322425792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1413" y="685800"/>
            <a:ext cx="4575175" cy="3429000"/>
          </a:xfrm>
        </p:spPr>
      </p:sp>
      <p:sp>
        <p:nvSpPr>
          <p:cNvPr id="3" name="Notes Placeholder 2"/>
          <p:cNvSpPr>
            <a:spLocks noGrp="1"/>
          </p:cNvSpPr>
          <p:nvPr>
            <p:ph type="body" idx="1"/>
          </p:nvPr>
        </p:nvSpPr>
        <p:spPr/>
        <p:txBody>
          <a:bodyPr/>
          <a:lstStyle/>
          <a:p>
            <a:r>
              <a:rPr lang="en-US" sz="1200" b="1" u="sng" kern="1200" dirty="0" smtClean="0">
                <a:solidFill>
                  <a:schemeClr val="tx1"/>
                </a:solidFill>
                <a:effectLst/>
                <a:latin typeface="+mn-lt"/>
                <a:ea typeface="+mn-ea"/>
                <a:cs typeface="+mn-cs"/>
              </a:rPr>
              <a:t>Electronic Communications</a:t>
            </a:r>
            <a:endParaRPr lang="en-US" sz="1200" b="1"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Computers and electronic communication media, including electronic mail and access to the Internet, are provided to enable you to perform your duties as a Super</a:t>
            </a:r>
            <a:r>
              <a:rPr lang="en-US" sz="1200" kern="1200" baseline="0" dirty="0" smtClean="0">
                <a:solidFill>
                  <a:schemeClr val="tx1"/>
                </a:solidFill>
                <a:effectLst/>
                <a:latin typeface="+mn-lt"/>
                <a:ea typeface="+mn-ea"/>
                <a:cs typeface="+mn-cs"/>
              </a:rPr>
              <a:t> Simplistic Solutions, </a:t>
            </a:r>
            <a:r>
              <a:rPr lang="en-US" sz="1200" kern="1200" baseline="0" dirty="0" err="1" smtClean="0">
                <a:solidFill>
                  <a:schemeClr val="tx1"/>
                </a:solidFill>
                <a:effectLst/>
                <a:latin typeface="+mn-lt"/>
                <a:ea typeface="+mn-ea"/>
                <a:cs typeface="+mn-cs"/>
              </a:rPr>
              <a:t>Inc</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employee more efficiently and productively. These are corporate resources which are to be used only for business and business-related purposes. Your use of Super Simplistic Solutions, </a:t>
            </a:r>
            <a:r>
              <a:rPr lang="en-US" sz="1200" kern="1200" dirty="0" err="1" smtClean="0">
                <a:solidFill>
                  <a:schemeClr val="tx1"/>
                </a:solidFill>
                <a:effectLst/>
                <a:latin typeface="+mn-lt"/>
                <a:ea typeface="+mn-ea"/>
                <a:cs typeface="+mn-cs"/>
              </a:rPr>
              <a:t>Inc’s</a:t>
            </a:r>
            <a:r>
              <a:rPr lang="en-US" sz="1200" kern="1200" dirty="0" smtClean="0">
                <a:solidFill>
                  <a:schemeClr val="tx1"/>
                </a:solidFill>
                <a:effectLst/>
                <a:latin typeface="+mn-lt"/>
                <a:ea typeface="+mn-ea"/>
                <a:cs typeface="+mn-cs"/>
              </a:rPr>
              <a:t> electronic communications facilities, including computers and network access, constitutes your consent to monitoring and the interception of messages, as permitted by law.</a:t>
            </a:r>
          </a:p>
          <a:p>
            <a:r>
              <a:rPr lang="en-US" sz="1200" kern="1200" dirty="0" smtClean="0">
                <a:solidFill>
                  <a:schemeClr val="tx1"/>
                </a:solidFill>
                <a:effectLst/>
                <a:latin typeface="+mn-lt"/>
                <a:ea typeface="+mn-ea"/>
                <a:cs typeface="+mn-cs"/>
              </a:rPr>
              <a:t>Certain authorized Super Simplistic Solutions, </a:t>
            </a:r>
            <a:r>
              <a:rPr lang="en-US" sz="1200" kern="1200" dirty="0" err="1" smtClean="0">
                <a:solidFill>
                  <a:schemeClr val="tx1"/>
                </a:solidFill>
                <a:effectLst/>
                <a:latin typeface="+mn-lt"/>
                <a:ea typeface="+mn-ea"/>
                <a:cs typeface="+mn-cs"/>
              </a:rPr>
              <a:t>Inc</a:t>
            </a:r>
            <a:r>
              <a:rPr lang="en-US" sz="1200" kern="1200" dirty="0" smtClean="0">
                <a:solidFill>
                  <a:schemeClr val="tx1"/>
                </a:solidFill>
                <a:effectLst/>
                <a:latin typeface="+mn-lt"/>
                <a:ea typeface="+mn-ea"/>
                <a:cs typeface="+mn-cs"/>
              </a:rPr>
              <a:t> employees have unrestricted access to information stored on our electronic mail system. Activities performed by these authorized personnel may include retrieving business information, trouble-shooting hardware and software problems, preventing systems misuse, assuring compliance with software distribution policies, and complying with legal and regulatory requests for information. Given these business requirements, communications sent by e-mail, and on the Internet, should not be considered private or personal messages.</a:t>
            </a:r>
          </a:p>
          <a:p>
            <a:r>
              <a:rPr lang="en-US" sz="1200" kern="1200" dirty="0" smtClean="0">
                <a:solidFill>
                  <a:schemeClr val="tx1"/>
                </a:solidFill>
                <a:effectLst/>
                <a:latin typeface="+mn-lt"/>
                <a:ea typeface="+mn-ea"/>
                <a:cs typeface="+mn-cs"/>
              </a:rPr>
              <a:t>You are responsible for using electronic communications facilities in a manner that is productive, professional, polite, and cost-effective. Messages originating from Super Simplistic Solutions, </a:t>
            </a:r>
            <a:r>
              <a:rPr lang="en-US" sz="1200" kern="1200" dirty="0" err="1" smtClean="0">
                <a:solidFill>
                  <a:schemeClr val="tx1"/>
                </a:solidFill>
                <a:effectLst/>
                <a:latin typeface="+mn-lt"/>
                <a:ea typeface="+mn-ea"/>
                <a:cs typeface="+mn-cs"/>
              </a:rPr>
              <a:t>Incare</a:t>
            </a:r>
            <a:r>
              <a:rPr lang="en-US" sz="1200" kern="1200" dirty="0" smtClean="0">
                <a:solidFill>
                  <a:schemeClr val="tx1"/>
                </a:solidFill>
                <a:effectLst/>
                <a:latin typeface="+mn-lt"/>
                <a:ea typeface="+mn-ea"/>
                <a:cs typeface="+mn-cs"/>
              </a:rPr>
              <a:t> perceived by recipients to represent the corporation as well as the individual employee, even if accompanied by a disclaimer. Therefore, when you send electronic messages outside Super Simplistic Solutions, </a:t>
            </a:r>
            <a:r>
              <a:rPr lang="en-US" sz="1200" kern="1200" dirty="0" err="1" smtClean="0">
                <a:solidFill>
                  <a:schemeClr val="tx1"/>
                </a:solidFill>
                <a:effectLst/>
                <a:latin typeface="+mn-lt"/>
                <a:ea typeface="+mn-ea"/>
                <a:cs typeface="+mn-cs"/>
              </a:rPr>
              <a:t>Inc</a:t>
            </a:r>
            <a:r>
              <a:rPr lang="en-US" sz="1200" kern="1200" dirty="0" smtClean="0">
                <a:solidFill>
                  <a:schemeClr val="tx1"/>
                </a:solidFill>
                <a:effectLst/>
                <a:latin typeface="+mn-lt"/>
                <a:ea typeface="+mn-ea"/>
                <a:cs typeface="+mn-cs"/>
              </a:rPr>
              <a:t>’ boundaries -- through Internet or other computer networks - you are perceived as communicating on behalf of Super Simplistic Solutions, Inc.</a:t>
            </a:r>
          </a:p>
          <a:p>
            <a:r>
              <a:rPr lang="en-US" sz="1200" kern="1200" dirty="0" smtClean="0">
                <a:solidFill>
                  <a:schemeClr val="tx1"/>
                </a:solidFill>
                <a:effectLst/>
                <a:latin typeface="+mn-lt"/>
                <a:ea typeface="+mn-ea"/>
                <a:cs typeface="+mn-cs"/>
              </a:rPr>
              <a:t>Super Simplistic Solutions, </a:t>
            </a:r>
            <a:r>
              <a:rPr lang="en-US" sz="1200" kern="1200" dirty="0" err="1" smtClean="0">
                <a:solidFill>
                  <a:schemeClr val="tx1"/>
                </a:solidFill>
                <a:effectLst/>
                <a:latin typeface="+mn-lt"/>
                <a:ea typeface="+mn-ea"/>
                <a:cs typeface="+mn-cs"/>
              </a:rPr>
              <a:t>Inc</a:t>
            </a:r>
            <a:r>
              <a:rPr lang="en-US" sz="1200" kern="1200" dirty="0" smtClean="0">
                <a:solidFill>
                  <a:schemeClr val="tx1"/>
                </a:solidFill>
                <a:effectLst/>
                <a:latin typeface="+mn-lt"/>
                <a:ea typeface="+mn-ea"/>
                <a:cs typeface="+mn-cs"/>
              </a:rPr>
              <a:t>’ electronic communications facilities may not be used to buy, sell, trade, advertise, or otherwise distribute personal items. Super Simplistic Solutions, </a:t>
            </a:r>
            <a:r>
              <a:rPr lang="en-US" sz="1200" kern="1200" dirty="0" err="1" smtClean="0">
                <a:solidFill>
                  <a:schemeClr val="tx1"/>
                </a:solidFill>
                <a:effectLst/>
                <a:latin typeface="+mn-lt"/>
                <a:ea typeface="+mn-ea"/>
                <a:cs typeface="+mn-cs"/>
              </a:rPr>
              <a:t>Inc</a:t>
            </a:r>
            <a:r>
              <a:rPr lang="en-US" sz="1200" kern="1200" dirty="0" smtClean="0">
                <a:solidFill>
                  <a:schemeClr val="tx1"/>
                </a:solidFill>
                <a:effectLst/>
                <a:latin typeface="+mn-lt"/>
                <a:ea typeface="+mn-ea"/>
                <a:cs typeface="+mn-cs"/>
              </a:rPr>
              <a:t>’ electronic mail and the Internet should not be used for messages containing religious, sexual, political or defamatory content. Messages containing profane or obscene language are forbidden. Complaints or adversarial messages about vendors, private contractors, or other services providers may not be communicated except by personnel authorized to do so.</a:t>
            </a:r>
          </a:p>
          <a:p>
            <a:r>
              <a:rPr lang="en-US" sz="1200" kern="1200" dirty="0" smtClean="0">
                <a:solidFill>
                  <a:schemeClr val="tx1"/>
                </a:solidFill>
                <a:effectLst/>
                <a:latin typeface="+mn-lt"/>
                <a:ea typeface="+mn-ea"/>
                <a:cs typeface="+mn-cs"/>
              </a:rPr>
              <a:t>A violation of Super Simplistic Solutions, </a:t>
            </a:r>
            <a:r>
              <a:rPr lang="en-US" sz="1200" kern="1200" dirty="0" err="1" smtClean="0">
                <a:solidFill>
                  <a:schemeClr val="tx1"/>
                </a:solidFill>
                <a:effectLst/>
                <a:latin typeface="+mn-lt"/>
                <a:ea typeface="+mn-ea"/>
                <a:cs typeface="+mn-cs"/>
              </a:rPr>
              <a:t>Inc</a:t>
            </a:r>
            <a:r>
              <a:rPr lang="en-US" sz="1200" kern="1200" dirty="0" smtClean="0">
                <a:solidFill>
                  <a:schemeClr val="tx1"/>
                </a:solidFill>
                <a:effectLst/>
                <a:latin typeface="+mn-lt"/>
                <a:ea typeface="+mn-ea"/>
                <a:cs typeface="+mn-cs"/>
              </a:rPr>
              <a:t>’ policy governing use of the electronic communications facilities may subject you to disciplinary action up to and including termination. Super Simplistic Solutions, </a:t>
            </a:r>
            <a:r>
              <a:rPr lang="en-US" sz="1200" kern="1200" dirty="0" err="1" smtClean="0">
                <a:solidFill>
                  <a:schemeClr val="tx1"/>
                </a:solidFill>
                <a:effectLst/>
                <a:latin typeface="+mn-lt"/>
                <a:ea typeface="+mn-ea"/>
                <a:cs typeface="+mn-cs"/>
              </a:rPr>
              <a:t>Inc</a:t>
            </a:r>
            <a:r>
              <a:rPr lang="en-US" sz="1200" kern="1200" dirty="0" smtClean="0">
                <a:solidFill>
                  <a:schemeClr val="tx1"/>
                </a:solidFill>
                <a:effectLst/>
                <a:latin typeface="+mn-lt"/>
                <a:ea typeface="+mn-ea"/>
                <a:cs typeface="+mn-cs"/>
              </a:rPr>
              <a:t> will not defend, indemnify, or otherwise protect employees acting contrary to this policy in the event that their improper activities provoke threats, demands, claims, or other legal actions seeking civil or criminal liability.</a:t>
            </a:r>
          </a:p>
          <a:p>
            <a:r>
              <a:rPr lang="en-US" sz="1200" kern="1200" dirty="0" smtClean="0">
                <a:solidFill>
                  <a:schemeClr val="tx1"/>
                </a:solidFill>
                <a:effectLst/>
                <a:latin typeface="+mn-lt"/>
                <a:ea typeface="+mn-ea"/>
                <a:cs typeface="+mn-cs"/>
              </a:rPr>
              <a:t>See Also: Information Services Director</a:t>
            </a:r>
          </a:p>
          <a:p>
            <a:r>
              <a:rPr lang="en-US" sz="1200" kern="1200" dirty="0" smtClean="0">
                <a:solidFill>
                  <a:schemeClr val="tx1"/>
                </a:solidFill>
                <a:effectLst/>
                <a:latin typeface="+mn-lt"/>
                <a:ea typeface="+mn-ea"/>
                <a:cs typeface="+mn-cs"/>
              </a:rPr>
              <a:t>See Also: Our Webmaster</a:t>
            </a:r>
          </a:p>
          <a:p>
            <a:endParaRPr lang="en-US" dirty="0"/>
          </a:p>
        </p:txBody>
      </p:sp>
      <p:sp>
        <p:nvSpPr>
          <p:cNvPr id="4" name="Slide Number Placeholder 3"/>
          <p:cNvSpPr>
            <a:spLocks noGrp="1"/>
          </p:cNvSpPr>
          <p:nvPr>
            <p:ph type="sldNum" sz="quarter" idx="10"/>
          </p:nvPr>
        </p:nvSpPr>
        <p:spPr/>
        <p:txBody>
          <a:bodyPr/>
          <a:lstStyle/>
          <a:p>
            <a:fld id="{089FDC75-800B-47ED-8F4C-03E74896E60E}" type="slidenum">
              <a:rPr lang="en-US" smtClean="0"/>
              <a:t>4</a:t>
            </a:fld>
            <a:endParaRPr lang="en-US"/>
          </a:p>
        </p:txBody>
      </p:sp>
    </p:spTree>
    <p:extLst>
      <p:ext uri="{BB962C8B-B14F-4D97-AF65-F5344CB8AC3E}">
        <p14:creationId xmlns:p14="http://schemas.microsoft.com/office/powerpoint/2010/main" val="404374652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1413" y="685800"/>
            <a:ext cx="4575175" cy="3429000"/>
          </a:xfrm>
        </p:spPr>
      </p:sp>
      <p:sp>
        <p:nvSpPr>
          <p:cNvPr id="3" name="Notes Placeholder 2"/>
          <p:cNvSpPr>
            <a:spLocks noGrp="1"/>
          </p:cNvSpPr>
          <p:nvPr>
            <p:ph type="body" idx="1"/>
          </p:nvPr>
        </p:nvSpPr>
        <p:spPr/>
        <p:txBody>
          <a:bodyPr/>
          <a:lstStyle/>
          <a:p>
            <a:r>
              <a:rPr lang="en-US" sz="1200" b="1" u="sng" kern="1200" dirty="0" smtClean="0">
                <a:solidFill>
                  <a:schemeClr val="tx1"/>
                </a:solidFill>
                <a:effectLst/>
                <a:latin typeface="+mn-lt"/>
                <a:ea typeface="+mn-ea"/>
                <a:cs typeface="+mn-cs"/>
              </a:rPr>
              <a:t>Absentee Policy</a:t>
            </a:r>
            <a:endParaRPr lang="en-US" sz="1200" b="1"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Under specific circumstances</a:t>
            </a:r>
            <a:r>
              <a:rPr lang="en-US" sz="1200" kern="1200" baseline="0" dirty="0" smtClean="0">
                <a:solidFill>
                  <a:schemeClr val="tx1"/>
                </a:solidFill>
                <a:effectLst/>
                <a:latin typeface="+mn-lt"/>
                <a:ea typeface="+mn-ea"/>
                <a:cs typeface="+mn-cs"/>
              </a:rPr>
              <a:t> Super Simplistic Solutions, </a:t>
            </a:r>
            <a:r>
              <a:rPr lang="en-US" sz="1200" kern="1200" baseline="0" dirty="0" err="1" smtClean="0">
                <a:solidFill>
                  <a:schemeClr val="tx1"/>
                </a:solidFill>
                <a:effectLst/>
                <a:latin typeface="+mn-lt"/>
                <a:ea typeface="+mn-ea"/>
                <a:cs typeface="+mn-cs"/>
              </a:rPr>
              <a:t>Inc</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will permit an employee to take time off from work without compensation. Circumstances and internal work schedules will dictate where and when this type of leave will be allowed. Any request for leave of this type must be cleared in advance by your division manager and with the approval of the division VP and president. During such leave your health/life coverage may be maintained for a period not to exceed 30 days, but in no case will there be an additional accrual of sick or vacation leave.</a:t>
            </a:r>
          </a:p>
          <a:p>
            <a:r>
              <a:rPr lang="en-US" sz="1200" kern="1200" dirty="0" smtClean="0">
                <a:solidFill>
                  <a:schemeClr val="tx1"/>
                </a:solidFill>
                <a:effectLst/>
                <a:latin typeface="+mn-lt"/>
                <a:ea typeface="+mn-ea"/>
                <a:cs typeface="+mn-cs"/>
              </a:rPr>
              <a:t>You should notify your supervisor in writing at the earliest possible date of intent to request leave. The request should state the reason for leave, indicate the anticipated length of absence, and be accompanied by applicable documents (physician's statement, letter of acceptance from college, etc.).</a:t>
            </a:r>
          </a:p>
        </p:txBody>
      </p:sp>
      <p:sp>
        <p:nvSpPr>
          <p:cNvPr id="4" name="Slide Number Placeholder 3"/>
          <p:cNvSpPr>
            <a:spLocks noGrp="1"/>
          </p:cNvSpPr>
          <p:nvPr>
            <p:ph type="sldNum" sz="quarter" idx="10"/>
          </p:nvPr>
        </p:nvSpPr>
        <p:spPr/>
        <p:txBody>
          <a:bodyPr/>
          <a:lstStyle/>
          <a:p>
            <a:fld id="{089FDC75-800B-47ED-8F4C-03E74896E60E}" type="slidenum">
              <a:rPr lang="en-US" smtClean="0"/>
              <a:t>5</a:t>
            </a:fld>
            <a:endParaRPr lang="en-US"/>
          </a:p>
        </p:txBody>
      </p:sp>
    </p:spTree>
    <p:extLst>
      <p:ext uri="{BB962C8B-B14F-4D97-AF65-F5344CB8AC3E}">
        <p14:creationId xmlns:p14="http://schemas.microsoft.com/office/powerpoint/2010/main" val="258511275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1413" y="685800"/>
            <a:ext cx="4575175" cy="3429000"/>
          </a:xfrm>
        </p:spPr>
      </p:sp>
      <p:sp>
        <p:nvSpPr>
          <p:cNvPr id="3" name="Notes Placeholder 2"/>
          <p:cNvSpPr>
            <a:spLocks noGrp="1"/>
          </p:cNvSpPr>
          <p:nvPr>
            <p:ph type="body" idx="1"/>
          </p:nvPr>
        </p:nvSpPr>
        <p:spPr/>
        <p:txBody>
          <a:bodyPr/>
          <a:lstStyle/>
          <a:p>
            <a:r>
              <a:rPr lang="en-US" sz="1200" b="1" u="sng" kern="1200" dirty="0" smtClean="0">
                <a:solidFill>
                  <a:schemeClr val="tx1"/>
                </a:solidFill>
                <a:effectLst/>
                <a:latin typeface="+mn-lt"/>
                <a:ea typeface="+mn-ea"/>
                <a:cs typeface="+mn-cs"/>
              </a:rPr>
              <a:t>Overtime Policy</a:t>
            </a:r>
            <a:endParaRPr lang="en-US" sz="1200" b="1"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No overtime may be worked without the approval of your direct supervisor.</a:t>
            </a:r>
          </a:p>
          <a:p>
            <a:r>
              <a:rPr lang="en-US" sz="1200" kern="1200" dirty="0" smtClean="0">
                <a:solidFill>
                  <a:schemeClr val="tx1"/>
                </a:solidFill>
                <a:effectLst/>
                <a:latin typeface="+mn-lt"/>
                <a:ea typeface="+mn-ea"/>
                <a:cs typeface="+mn-cs"/>
              </a:rPr>
              <a:t>Overtime will be paid to all hourly employees for all hours worked in excess of 40 hours in a 1-week timeframe. Overtime will be paid at the rate of time and one-half your regular rate of pay.</a:t>
            </a:r>
          </a:p>
          <a:p>
            <a:r>
              <a:rPr lang="en-US" sz="1200" kern="1200" dirty="0" smtClean="0">
                <a:solidFill>
                  <a:schemeClr val="tx1"/>
                </a:solidFill>
                <a:effectLst/>
                <a:latin typeface="+mn-lt"/>
                <a:ea typeface="+mn-ea"/>
                <a:cs typeface="+mn-cs"/>
              </a:rPr>
              <a:t>Salaried employees are expected to work the hours necessary to accomplish their duties. Compensatory time may be offered to salaried employees. The purpose of compensatory time is not to provide additional vacation or leave time. It is provided to alleviate the short-term stress resulting from working additional hours. Compensatory time should not be charged for such things as professional reading or outside professional meetings. Your department manager will determine, based on overtime worked, the appropriate and applicable amount of compensatory time.</a:t>
            </a:r>
          </a:p>
          <a:p>
            <a:r>
              <a:rPr lang="en-US" sz="1200" kern="1200" dirty="0" smtClean="0">
                <a:solidFill>
                  <a:schemeClr val="tx1"/>
                </a:solidFill>
                <a:effectLst/>
                <a:latin typeface="+mn-lt"/>
                <a:ea typeface="+mn-ea"/>
                <a:cs typeface="+mn-cs"/>
              </a:rPr>
              <a:t>Accrued compensatory time must be taken within two pay periods after accruing it or it will be forfeited.</a:t>
            </a:r>
          </a:p>
          <a:p>
            <a:r>
              <a:rPr lang="en-US" sz="1200" kern="1200" dirty="0" smtClean="0">
                <a:solidFill>
                  <a:schemeClr val="tx1"/>
                </a:solidFill>
                <a:effectLst/>
                <a:latin typeface="+mn-lt"/>
                <a:ea typeface="+mn-ea"/>
                <a:cs typeface="+mn-cs"/>
              </a:rPr>
              <a:t>An "Authorization for Employee's Earned Compensatory Time" request must be completed and signed prior to taking compensatory time in excess of 8 hours. Request forms are available in Human Resources.</a:t>
            </a:r>
          </a:p>
          <a:p>
            <a:r>
              <a:rPr lang="en-US" sz="1200" kern="1200" dirty="0" smtClean="0">
                <a:solidFill>
                  <a:schemeClr val="tx1"/>
                </a:solidFill>
                <a:effectLst/>
                <a:latin typeface="+mn-lt"/>
                <a:ea typeface="+mn-ea"/>
                <a:cs typeface="+mn-cs"/>
              </a:rPr>
              <a:t>Vacation hours, administrative leave hours, and holidays are not considered when computing overtime.</a:t>
            </a:r>
          </a:p>
          <a:p>
            <a:r>
              <a:rPr lang="en-US" sz="1200" kern="1200" dirty="0" smtClean="0">
                <a:solidFill>
                  <a:schemeClr val="tx1"/>
                </a:solidFill>
                <a:effectLst/>
                <a:latin typeface="+mn-lt"/>
                <a:ea typeface="+mn-ea"/>
                <a:cs typeface="+mn-cs"/>
              </a:rPr>
              <a:t>Leave hours of any kind will not be accrued on any overtime hours.</a:t>
            </a:r>
          </a:p>
          <a:p>
            <a:r>
              <a:rPr lang="en-US" sz="1200" kern="1200" dirty="0" smtClean="0">
                <a:solidFill>
                  <a:schemeClr val="tx1"/>
                </a:solidFill>
                <a:effectLst/>
                <a:latin typeface="+mn-lt"/>
                <a:ea typeface="+mn-ea"/>
                <a:cs typeface="+mn-cs"/>
              </a:rPr>
              <a:t>See also: </a:t>
            </a:r>
            <a:r>
              <a:rPr lang="en-US" sz="1200" u="sng" kern="1200" dirty="0" smtClean="0">
                <a:solidFill>
                  <a:schemeClr val="tx1"/>
                </a:solidFill>
                <a:effectLst/>
                <a:latin typeface="+mn-lt"/>
                <a:ea typeface="+mn-ea"/>
                <a:cs typeface="+mn-cs"/>
                <a:hlinkClick r:id="" action="ppaction://hlinkfile"/>
              </a:rPr>
              <a:t>Payroll Policy</a:t>
            </a:r>
            <a:endParaRPr lang="en-US" sz="1200" kern="1200" dirty="0" smtClean="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089FDC75-800B-47ED-8F4C-03E74896E60E}" type="slidenum">
              <a:rPr lang="en-US" smtClean="0"/>
              <a:t>6</a:t>
            </a:fld>
            <a:endParaRPr lang="en-US"/>
          </a:p>
        </p:txBody>
      </p:sp>
    </p:spTree>
    <p:extLst>
      <p:ext uri="{BB962C8B-B14F-4D97-AF65-F5344CB8AC3E}">
        <p14:creationId xmlns:p14="http://schemas.microsoft.com/office/powerpoint/2010/main" val="232383146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1413" y="685800"/>
            <a:ext cx="4575175" cy="3429000"/>
          </a:xfrm>
        </p:spPr>
      </p:sp>
      <p:sp>
        <p:nvSpPr>
          <p:cNvPr id="3" name="Notes Placeholder 2"/>
          <p:cNvSpPr>
            <a:spLocks noGrp="1"/>
          </p:cNvSpPr>
          <p:nvPr>
            <p:ph type="body" idx="1"/>
          </p:nvPr>
        </p:nvSpPr>
        <p:spPr/>
        <p:txBody>
          <a:bodyPr/>
          <a:lstStyle/>
          <a:p>
            <a:r>
              <a:rPr lang="en-US" sz="1200" b="1" u="sng" kern="1200" dirty="0" smtClean="0">
                <a:solidFill>
                  <a:schemeClr val="tx1"/>
                </a:solidFill>
                <a:effectLst/>
                <a:latin typeface="+mn-lt"/>
                <a:ea typeface="+mn-ea"/>
                <a:cs typeface="+mn-cs"/>
              </a:rPr>
              <a:t>Payroll Policy</a:t>
            </a:r>
            <a:endParaRPr lang="en-US" sz="1200" b="1"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Our work week is Monday through Sunday. You are paid biweekly on Wednesdays. Checks are distributed after 2:00 p.m. The law requires that an accurate record be kept of the time you work. You must complete timesheets daily and turn them in to your supervisor every Monday morning. Failure to complete and turn in a time sheet will result in delaying your paycheck until the following pay period.</a:t>
            </a:r>
          </a:p>
          <a:p>
            <a:r>
              <a:rPr lang="en-US" sz="1200" kern="1200" dirty="0" smtClean="0">
                <a:solidFill>
                  <a:schemeClr val="tx1"/>
                </a:solidFill>
                <a:effectLst/>
                <a:latin typeface="+mn-lt"/>
                <a:ea typeface="+mn-ea"/>
                <a:cs typeface="+mn-cs"/>
              </a:rPr>
              <a:t>See also: </a:t>
            </a:r>
            <a:r>
              <a:rPr lang="en-US" sz="1200" u="sng" kern="1200" dirty="0" smtClean="0">
                <a:solidFill>
                  <a:schemeClr val="tx1"/>
                </a:solidFill>
                <a:effectLst/>
                <a:latin typeface="+mn-lt"/>
                <a:ea typeface="+mn-ea"/>
                <a:cs typeface="+mn-cs"/>
                <a:hlinkClick r:id="" action="ppaction://hlinkfile"/>
              </a:rPr>
              <a:t>Overtime Policy</a:t>
            </a:r>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See also: </a:t>
            </a:r>
            <a:r>
              <a:rPr lang="en-US" sz="1200" u="sng" kern="1200" dirty="0" smtClean="0">
                <a:solidFill>
                  <a:schemeClr val="tx1"/>
                </a:solidFill>
                <a:effectLst/>
                <a:latin typeface="+mn-lt"/>
                <a:ea typeface="+mn-ea"/>
                <a:cs typeface="+mn-cs"/>
                <a:hlinkClick r:id="" action="ppaction://hlinkfile"/>
              </a:rPr>
              <a:t>Vacation Policy</a:t>
            </a:r>
            <a:endParaRPr lang="en-US" sz="1200" kern="1200" dirty="0" smtClean="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089FDC75-800B-47ED-8F4C-03E74896E60E}" type="slidenum">
              <a:rPr lang="en-US" smtClean="0"/>
              <a:t>7</a:t>
            </a:fld>
            <a:endParaRPr lang="en-US"/>
          </a:p>
        </p:txBody>
      </p:sp>
    </p:spTree>
    <p:extLst>
      <p:ext uri="{BB962C8B-B14F-4D97-AF65-F5344CB8AC3E}">
        <p14:creationId xmlns:p14="http://schemas.microsoft.com/office/powerpoint/2010/main" val="255489901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1413" y="685800"/>
            <a:ext cx="4575175" cy="3429000"/>
          </a:xfrm>
        </p:spPr>
      </p:sp>
      <p:sp>
        <p:nvSpPr>
          <p:cNvPr id="3" name="Notes Placeholder 2"/>
          <p:cNvSpPr>
            <a:spLocks noGrp="1"/>
          </p:cNvSpPr>
          <p:nvPr>
            <p:ph type="body" idx="1"/>
          </p:nvPr>
        </p:nvSpPr>
        <p:spPr/>
        <p:txBody>
          <a:bodyPr/>
          <a:lstStyle/>
          <a:p>
            <a:r>
              <a:rPr lang="en-US" sz="1200" b="1" u="sng" kern="1200" dirty="0" smtClean="0">
                <a:solidFill>
                  <a:schemeClr val="tx1"/>
                </a:solidFill>
                <a:effectLst/>
                <a:latin typeface="+mn-lt"/>
                <a:ea typeface="+mn-ea"/>
                <a:cs typeface="+mn-cs"/>
              </a:rPr>
              <a:t>Special Benefits</a:t>
            </a:r>
            <a:endParaRPr lang="en-US" sz="1200" b="1" kern="1200" dirty="0" smtClean="0">
              <a:solidFill>
                <a:schemeClr val="tx1"/>
              </a:solidFill>
              <a:effectLst/>
              <a:latin typeface="+mn-lt"/>
              <a:ea typeface="+mn-ea"/>
              <a:cs typeface="+mn-cs"/>
            </a:endParaRPr>
          </a:p>
          <a:p>
            <a:r>
              <a:rPr lang="en-US" sz="1200" b="1" u="sng" kern="1200" dirty="0" smtClean="0">
                <a:solidFill>
                  <a:schemeClr val="tx1"/>
                </a:solidFill>
                <a:effectLst/>
                <a:latin typeface="+mn-lt"/>
                <a:ea typeface="+mn-ea"/>
                <a:cs typeface="+mn-cs"/>
              </a:rPr>
              <a:t>401(k) Plan</a:t>
            </a:r>
            <a:endParaRPr lang="en-US" sz="1200" b="1"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You are eligible to enroll in the</a:t>
            </a:r>
            <a:r>
              <a:rPr lang="en-US" sz="1200" kern="1200" baseline="0" dirty="0" smtClean="0">
                <a:solidFill>
                  <a:schemeClr val="tx1"/>
                </a:solidFill>
                <a:effectLst/>
                <a:latin typeface="+mn-lt"/>
                <a:ea typeface="+mn-ea"/>
                <a:cs typeface="+mn-cs"/>
              </a:rPr>
              <a:t> Super Simplistic Solutions, </a:t>
            </a:r>
            <a:r>
              <a:rPr lang="en-US" sz="1200" kern="1200" baseline="0" dirty="0" err="1" smtClean="0">
                <a:solidFill>
                  <a:schemeClr val="tx1"/>
                </a:solidFill>
                <a:effectLst/>
                <a:latin typeface="+mn-lt"/>
                <a:ea typeface="+mn-ea"/>
                <a:cs typeface="+mn-cs"/>
              </a:rPr>
              <a:t>Inc</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401(k) Plan if you are </a:t>
            </a:r>
            <a:r>
              <a:rPr lang="en-US" sz="1200" b="1" kern="1200" dirty="0" smtClean="0">
                <a:solidFill>
                  <a:schemeClr val="tx1"/>
                </a:solidFill>
                <a:effectLst/>
                <a:latin typeface="+mn-lt"/>
                <a:ea typeface="+mn-ea"/>
                <a:cs typeface="+mn-cs"/>
              </a:rPr>
              <a:t>21 years or older</a:t>
            </a:r>
            <a:r>
              <a:rPr lang="en-US" sz="1200" kern="1200" dirty="0" smtClean="0">
                <a:solidFill>
                  <a:schemeClr val="tx1"/>
                </a:solidFill>
                <a:effectLst/>
                <a:latin typeface="+mn-lt"/>
                <a:ea typeface="+mn-ea"/>
                <a:cs typeface="+mn-cs"/>
              </a:rPr>
              <a:t> and have completed one year of service with a minimum of 1,000 hours, beginning with your hire date. The plan allows you make pre-tax contributions to your account through automatic payroll deductions. For each dollar you contribute, Super Simplistic Solutions, </a:t>
            </a:r>
            <a:r>
              <a:rPr lang="en-US" sz="1200" kern="1200" dirty="0" err="1" smtClean="0">
                <a:solidFill>
                  <a:schemeClr val="tx1"/>
                </a:solidFill>
                <a:effectLst/>
                <a:latin typeface="+mn-lt"/>
                <a:ea typeface="+mn-ea"/>
                <a:cs typeface="+mn-cs"/>
              </a:rPr>
              <a:t>Inc</a:t>
            </a:r>
            <a:r>
              <a:rPr lang="en-US" sz="1200" kern="1200" dirty="0" smtClean="0">
                <a:solidFill>
                  <a:schemeClr val="tx1"/>
                </a:solidFill>
                <a:effectLst/>
                <a:latin typeface="+mn-lt"/>
                <a:ea typeface="+mn-ea"/>
                <a:cs typeface="+mn-cs"/>
              </a:rPr>
              <a:t> will match 50 cents to a maximum of salary reduction not to exceed $3000. Super Simplistic Solutions, </a:t>
            </a:r>
            <a:r>
              <a:rPr lang="en-US" sz="1200" kern="1200" dirty="0" err="1" smtClean="0">
                <a:solidFill>
                  <a:schemeClr val="tx1"/>
                </a:solidFill>
                <a:effectLst/>
                <a:latin typeface="+mn-lt"/>
                <a:ea typeface="+mn-ea"/>
                <a:cs typeface="+mn-cs"/>
              </a:rPr>
              <a:t>Inc’s</a:t>
            </a:r>
            <a:r>
              <a:rPr lang="en-US" sz="1200" kern="1200" dirty="0" smtClean="0">
                <a:solidFill>
                  <a:schemeClr val="tx1"/>
                </a:solidFill>
                <a:effectLst/>
                <a:latin typeface="+mn-lt"/>
                <a:ea typeface="+mn-ea"/>
                <a:cs typeface="+mn-cs"/>
              </a:rPr>
              <a:t> profit-sharing distributions, when they occur, are placed into the 401(k) Plan at the end of the calendar year. For more information, please see the Human Resources Director.</a:t>
            </a:r>
          </a:p>
          <a:p>
            <a:r>
              <a:rPr lang="en-US" sz="1200" b="1" u="sng" kern="1200" dirty="0" smtClean="0">
                <a:solidFill>
                  <a:schemeClr val="tx1"/>
                </a:solidFill>
                <a:effectLst/>
                <a:latin typeface="+mn-lt"/>
                <a:ea typeface="+mn-ea"/>
                <a:cs typeface="+mn-cs"/>
              </a:rPr>
              <a:t>Workers Compensation Insurance</a:t>
            </a:r>
            <a:endParaRPr lang="en-US" sz="1200" b="1"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Super Simplistic Solutions, </a:t>
            </a:r>
            <a:r>
              <a:rPr lang="en-US" sz="1200" kern="1200" dirty="0" err="1" smtClean="0">
                <a:solidFill>
                  <a:schemeClr val="tx1"/>
                </a:solidFill>
                <a:effectLst/>
                <a:latin typeface="+mn-lt"/>
                <a:ea typeface="+mn-ea"/>
                <a:cs typeface="+mn-cs"/>
              </a:rPr>
              <a:t>Inc</a:t>
            </a:r>
            <a:r>
              <a:rPr lang="en-US" sz="1200" kern="1200" dirty="0" smtClean="0">
                <a:solidFill>
                  <a:schemeClr val="tx1"/>
                </a:solidFill>
                <a:effectLst/>
                <a:latin typeface="+mn-lt"/>
                <a:ea typeface="+mn-ea"/>
                <a:cs typeface="+mn-cs"/>
              </a:rPr>
              <a:t> provides a comprehensive workers compensation insurance plan at no cost to employees. This plan covers any injury or illness sustained in the course of employment that requires medical, surgical, or hospital treatment. Subject to applicable legal requirements, workers compensation insurance provides benefits after a short waiting period or, if the employee is hospitalized, immediately.</a:t>
            </a:r>
          </a:p>
          <a:p>
            <a:r>
              <a:rPr lang="en-US" sz="1200" kern="1200" dirty="0" smtClean="0">
                <a:solidFill>
                  <a:schemeClr val="tx1"/>
                </a:solidFill>
                <a:effectLst/>
                <a:latin typeface="+mn-lt"/>
                <a:ea typeface="+mn-ea"/>
                <a:cs typeface="+mn-cs"/>
              </a:rPr>
              <a:t>Employees who sustain work-related injuries or illnesses should inform their supervisor immediately. No matter how minor an on-the-job injury may appear, it is important that it be reported immediately (within 2 days of the incident). This will enable an eligible employee to qualify for coverage as quickly as possible.</a:t>
            </a:r>
          </a:p>
          <a:p>
            <a:r>
              <a:rPr lang="en-US" sz="1200" b="1" u="sng" kern="1200" dirty="0" smtClean="0">
                <a:solidFill>
                  <a:schemeClr val="tx1"/>
                </a:solidFill>
                <a:effectLst/>
                <a:latin typeface="+mn-lt"/>
                <a:ea typeface="+mn-ea"/>
                <a:cs typeface="+mn-cs"/>
              </a:rPr>
              <a:t>Employee Assistance Program</a:t>
            </a:r>
            <a:endParaRPr lang="en-US" sz="1200" b="1"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Super Simplistic Solutions, </a:t>
            </a:r>
            <a:r>
              <a:rPr lang="en-US" sz="1200" kern="1200" dirty="0" err="1" smtClean="0">
                <a:solidFill>
                  <a:schemeClr val="tx1"/>
                </a:solidFill>
                <a:effectLst/>
                <a:latin typeface="+mn-lt"/>
                <a:ea typeface="+mn-ea"/>
                <a:cs typeface="+mn-cs"/>
              </a:rPr>
              <a:t>Inc</a:t>
            </a:r>
            <a:r>
              <a:rPr lang="en-US" sz="1200" kern="1200" dirty="0" smtClean="0">
                <a:solidFill>
                  <a:schemeClr val="tx1"/>
                </a:solidFill>
                <a:effectLst/>
                <a:latin typeface="+mn-lt"/>
                <a:ea typeface="+mn-ea"/>
                <a:cs typeface="+mn-cs"/>
              </a:rPr>
              <a:t> recognizes that a wide range of personal problems can affect an employee's job performance. Examples of such problems include marital or family distress, emotional difficulties, alcohol and/or drug abuse, and financial or legal problems.</a:t>
            </a:r>
          </a:p>
          <a:p>
            <a:r>
              <a:rPr lang="en-US" sz="1200" kern="1200" dirty="0" smtClean="0">
                <a:solidFill>
                  <a:schemeClr val="tx1"/>
                </a:solidFill>
                <a:effectLst/>
                <a:latin typeface="+mn-lt"/>
                <a:ea typeface="+mn-ea"/>
                <a:cs typeface="+mn-cs"/>
              </a:rPr>
              <a:t>The purpose of the Employee Assistance Program (EAP) is to help you resolve your problems and to minimize their impact on job performance. The program is designed to identify the problem, offer short-term counseling, and direct you to any further assistance necessary.</a:t>
            </a:r>
          </a:p>
          <a:p>
            <a:r>
              <a:rPr lang="en-US" sz="1200" kern="1200" dirty="0" smtClean="0">
                <a:solidFill>
                  <a:schemeClr val="tx1"/>
                </a:solidFill>
                <a:effectLst/>
                <a:latin typeface="+mn-lt"/>
                <a:ea typeface="+mn-ea"/>
                <a:cs typeface="+mn-cs"/>
              </a:rPr>
              <a:t>Super Simplistic Solutions, </a:t>
            </a:r>
            <a:r>
              <a:rPr lang="en-US" sz="1200" kern="1200" dirty="0" err="1" smtClean="0">
                <a:solidFill>
                  <a:schemeClr val="tx1"/>
                </a:solidFill>
                <a:effectLst/>
                <a:latin typeface="+mn-lt"/>
                <a:ea typeface="+mn-ea"/>
                <a:cs typeface="+mn-cs"/>
              </a:rPr>
              <a:t>Inc</a:t>
            </a:r>
            <a:r>
              <a:rPr lang="en-US" sz="1200" kern="1200" dirty="0" smtClean="0">
                <a:solidFill>
                  <a:schemeClr val="tx1"/>
                </a:solidFill>
                <a:effectLst/>
                <a:latin typeface="+mn-lt"/>
                <a:ea typeface="+mn-ea"/>
                <a:cs typeface="+mn-cs"/>
              </a:rPr>
              <a:t> believes it is in the best interests of the employee, the employee's family, and the employer to provide an employee service that can provide help with complete confidentiality. Super Simplistic Solutions, </a:t>
            </a:r>
            <a:r>
              <a:rPr lang="en-US" sz="1200" kern="1200" dirty="0" err="1" smtClean="0">
                <a:solidFill>
                  <a:schemeClr val="tx1"/>
                </a:solidFill>
                <a:effectLst/>
                <a:latin typeface="+mn-lt"/>
                <a:ea typeface="+mn-ea"/>
                <a:cs typeface="+mn-cs"/>
              </a:rPr>
              <a:t>Inc</a:t>
            </a:r>
            <a:r>
              <a:rPr lang="en-US" sz="1200" kern="1200" dirty="0" smtClean="0">
                <a:solidFill>
                  <a:schemeClr val="tx1"/>
                </a:solidFill>
                <a:effectLst/>
                <a:latin typeface="+mn-lt"/>
                <a:ea typeface="+mn-ea"/>
                <a:cs typeface="+mn-cs"/>
              </a:rPr>
              <a:t> has contracted with the XYZ Employee Assistance Program of Uptown Hospital to provide this service. Their number is 703/555-1212. If you would like more information, please see the Human Resources Director.</a:t>
            </a:r>
          </a:p>
          <a:p>
            <a:endParaRPr lang="en-US" dirty="0"/>
          </a:p>
        </p:txBody>
      </p:sp>
      <p:sp>
        <p:nvSpPr>
          <p:cNvPr id="4" name="Slide Number Placeholder 3"/>
          <p:cNvSpPr>
            <a:spLocks noGrp="1"/>
          </p:cNvSpPr>
          <p:nvPr>
            <p:ph type="sldNum" sz="quarter" idx="10"/>
          </p:nvPr>
        </p:nvSpPr>
        <p:spPr/>
        <p:txBody>
          <a:bodyPr/>
          <a:lstStyle/>
          <a:p>
            <a:fld id="{089FDC75-800B-47ED-8F4C-03E74896E60E}" type="slidenum">
              <a:rPr lang="en-US" smtClean="0"/>
              <a:t>8</a:t>
            </a:fld>
            <a:endParaRPr lang="en-US"/>
          </a:p>
        </p:txBody>
      </p:sp>
    </p:spTree>
    <p:extLst>
      <p:ext uri="{BB962C8B-B14F-4D97-AF65-F5344CB8AC3E}">
        <p14:creationId xmlns:p14="http://schemas.microsoft.com/office/powerpoint/2010/main" val="313136304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1413" y="685800"/>
            <a:ext cx="4575175" cy="3429000"/>
          </a:xfrm>
        </p:spPr>
      </p:sp>
      <p:sp>
        <p:nvSpPr>
          <p:cNvPr id="3" name="Notes Placeholder 2"/>
          <p:cNvSpPr>
            <a:spLocks noGrp="1"/>
          </p:cNvSpPr>
          <p:nvPr>
            <p:ph type="body" idx="1"/>
          </p:nvPr>
        </p:nvSpPr>
        <p:spPr/>
        <p:txBody>
          <a:bodyPr/>
          <a:lstStyle/>
          <a:p>
            <a:r>
              <a:rPr lang="en-US" sz="1200" b="1" u="sng" kern="1200" dirty="0" smtClean="0">
                <a:solidFill>
                  <a:schemeClr val="tx1"/>
                </a:solidFill>
                <a:effectLst/>
                <a:latin typeface="+mn-lt"/>
                <a:ea typeface="+mn-ea"/>
                <a:cs typeface="+mn-cs"/>
              </a:rPr>
              <a:t>Termination Policy</a:t>
            </a:r>
            <a:endParaRPr lang="en-US" sz="1200" b="1" kern="1200" dirty="0" smtClean="0">
              <a:solidFill>
                <a:schemeClr val="tx1"/>
              </a:solidFill>
              <a:effectLst/>
              <a:latin typeface="+mn-lt"/>
              <a:ea typeface="+mn-ea"/>
              <a:cs typeface="+mn-cs"/>
            </a:endParaRPr>
          </a:p>
          <a:p>
            <a:r>
              <a:rPr lang="en-US" sz="1200" b="1" u="sng" kern="1200" dirty="0" smtClean="0">
                <a:solidFill>
                  <a:schemeClr val="tx1"/>
                </a:solidFill>
                <a:effectLst/>
                <a:latin typeface="+mn-lt"/>
                <a:ea typeface="+mn-ea"/>
                <a:cs typeface="+mn-cs"/>
              </a:rPr>
              <a:t>Resignation</a:t>
            </a:r>
            <a:endParaRPr lang="en-US" sz="1200" b="1"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If you voluntarily terminate your employment with</a:t>
            </a:r>
            <a:r>
              <a:rPr lang="en-US" sz="1200" kern="1200" baseline="0" dirty="0" smtClean="0">
                <a:solidFill>
                  <a:schemeClr val="tx1"/>
                </a:solidFill>
                <a:effectLst/>
                <a:latin typeface="+mn-lt"/>
                <a:ea typeface="+mn-ea"/>
                <a:cs typeface="+mn-cs"/>
              </a:rPr>
              <a:t> Super Simplistic Solutions, </a:t>
            </a:r>
            <a:r>
              <a:rPr lang="en-US" sz="1200" kern="1200" baseline="0" dirty="0" err="1" smtClean="0">
                <a:solidFill>
                  <a:schemeClr val="tx1"/>
                </a:solidFill>
                <a:effectLst/>
                <a:latin typeface="+mn-lt"/>
                <a:ea typeface="+mn-ea"/>
                <a:cs typeface="+mn-cs"/>
              </a:rPr>
              <a:t>Inc</a:t>
            </a:r>
            <a:r>
              <a:rPr lang="en-US" sz="1200" kern="1200" dirty="0" smtClean="0">
                <a:solidFill>
                  <a:schemeClr val="tx1"/>
                </a:solidFill>
                <a:effectLst/>
                <a:latin typeface="+mn-lt"/>
                <a:ea typeface="+mn-ea"/>
                <a:cs typeface="+mn-cs"/>
              </a:rPr>
              <a:t>, you are required to provide a written statement of resignation. The company requires a minimum of 2 weeks' notice.</a:t>
            </a:r>
          </a:p>
          <a:p>
            <a:r>
              <a:rPr lang="en-US" sz="1200" kern="1200" dirty="0" smtClean="0">
                <a:solidFill>
                  <a:schemeClr val="tx1"/>
                </a:solidFill>
                <a:effectLst/>
                <a:latin typeface="+mn-lt"/>
                <a:ea typeface="+mn-ea"/>
                <a:cs typeface="+mn-cs"/>
              </a:rPr>
              <a:t>You will be required to turn in to the Human Resources Director your Policy and Procedures help system and your building security cards, keys, credit cards, and any other property belonging to Super Simplistic Solutions, Inc. Prior to departure, you will be asked to complete an exit interview.</a:t>
            </a:r>
          </a:p>
          <a:p>
            <a:r>
              <a:rPr lang="en-US" sz="1200" b="1" u="sng" kern="1200" dirty="0" smtClean="0">
                <a:solidFill>
                  <a:schemeClr val="tx1"/>
                </a:solidFill>
                <a:effectLst/>
                <a:latin typeface="+mn-lt"/>
                <a:ea typeface="+mn-ea"/>
                <a:cs typeface="+mn-cs"/>
              </a:rPr>
              <a:t>Disciplinary Policies and Procedures</a:t>
            </a:r>
            <a:endParaRPr lang="en-US" sz="1200" b="1"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Super Simplistic Solutions, </a:t>
            </a:r>
            <a:r>
              <a:rPr lang="en-US" sz="1200" kern="1200" dirty="0" err="1" smtClean="0">
                <a:solidFill>
                  <a:schemeClr val="tx1"/>
                </a:solidFill>
                <a:effectLst/>
                <a:latin typeface="+mn-lt"/>
                <a:ea typeface="+mn-ea"/>
                <a:cs typeface="+mn-cs"/>
              </a:rPr>
              <a:t>Inc</a:t>
            </a:r>
            <a:r>
              <a:rPr lang="en-US" sz="1200" kern="1200" dirty="0" smtClean="0">
                <a:solidFill>
                  <a:schemeClr val="tx1"/>
                </a:solidFill>
                <a:effectLst/>
                <a:latin typeface="+mn-lt"/>
                <a:ea typeface="+mn-ea"/>
                <a:cs typeface="+mn-cs"/>
              </a:rPr>
              <a:t> is committed to ensuring the fair, equitable, and consistent treatment of its employees. The purpose of this section is to communicate some of the standards and procedures used by management in developing and implementing decisions concerning employee interests. These standards and procedures are reviewed here to provide guidance and to assure employees that discipline will be administered in a fair and consistent manner.</a:t>
            </a:r>
          </a:p>
          <a:p>
            <a:r>
              <a:rPr lang="en-US" sz="1200" kern="1200" dirty="0" smtClean="0">
                <a:solidFill>
                  <a:schemeClr val="tx1"/>
                </a:solidFill>
                <a:effectLst/>
                <a:latin typeface="+mn-lt"/>
                <a:ea typeface="+mn-ea"/>
                <a:cs typeface="+mn-cs"/>
              </a:rPr>
              <a:t>The intent of these disciplinary policies and procedures is to assist and encourage employees to correct their conduct and to achieve satisfactory work performance. For serious instances of misconduct, the employee can be discharged without warning.</a:t>
            </a:r>
          </a:p>
          <a:p>
            <a:r>
              <a:rPr lang="en-US" sz="1200" kern="1200" dirty="0" smtClean="0">
                <a:solidFill>
                  <a:schemeClr val="tx1"/>
                </a:solidFill>
                <a:effectLst/>
                <a:latin typeface="+mn-lt"/>
                <a:ea typeface="+mn-ea"/>
                <a:cs typeface="+mn-cs"/>
              </a:rPr>
              <a:t>For less serious instances of misconduct or unsatisfactory work performance, the employee can be released from employment following expiration of the final notice (see below) if there is no improvement in work performance or a correction of the instance of misconduct.</a:t>
            </a:r>
          </a:p>
          <a:p>
            <a:r>
              <a:rPr lang="en-US" sz="1200" kern="1200" dirty="0" smtClean="0">
                <a:solidFill>
                  <a:schemeClr val="tx1"/>
                </a:solidFill>
                <a:effectLst/>
                <a:latin typeface="+mn-lt"/>
                <a:ea typeface="+mn-ea"/>
                <a:cs typeface="+mn-cs"/>
              </a:rPr>
              <a:t>1.     First Notice. The first notice is normally an oral notification of unsatisfactory performance. At this time, the reasons for the warning are explained to the employee by the immediate supervisor and the employee is counseled on corrective actions to be taken and how work performance can be improved.</a:t>
            </a:r>
          </a:p>
          <a:p>
            <a:r>
              <a:rPr lang="en-US" sz="1200" kern="1200" dirty="0" smtClean="0">
                <a:solidFill>
                  <a:schemeClr val="tx1"/>
                </a:solidFill>
                <a:effectLst/>
                <a:latin typeface="+mn-lt"/>
                <a:ea typeface="+mn-ea"/>
                <a:cs typeface="+mn-cs"/>
              </a:rPr>
              <a:t>2.     Second Notice. The second notice is normally issued when the corrective actions specified in the first notice have not been taken and the employee's performance has not improved to acceptable standards. When a supervisor determines that a second notice is called for, he/she discusses the employee's total performance with, and obtains the approval of, the department director to initiate a special merit review with the employee. It explains the reasons for the issuance of the second notice, indicates the corrective action to be taken, and advises the employee of possible implications of continued lack of improvement. The special review notes that it is a second notice and specifies a time for the performance improvement.</a:t>
            </a:r>
          </a:p>
          <a:p>
            <a:r>
              <a:rPr lang="en-US" sz="1200" kern="1200" dirty="0" smtClean="0">
                <a:solidFill>
                  <a:schemeClr val="tx1"/>
                </a:solidFill>
                <a:effectLst/>
                <a:latin typeface="+mn-lt"/>
                <a:ea typeface="+mn-ea"/>
                <a:cs typeface="+mn-cs"/>
              </a:rPr>
              <a:t>3.     Final Notice. Should the second notice period expire with the employee's performance remaining at an unacceptable level, the supervisor requests permission from the department director to conduct a final merit review. This review specifies that it is a final notice and includes a time period for improvement; it clearly states that termination will follow if substandard performance continues.</a:t>
            </a:r>
          </a:p>
          <a:p>
            <a:r>
              <a:rPr lang="en-US" sz="1200" kern="1200" dirty="0" smtClean="0">
                <a:solidFill>
                  <a:schemeClr val="tx1"/>
                </a:solidFill>
                <a:effectLst/>
                <a:latin typeface="+mn-lt"/>
                <a:ea typeface="+mn-ea"/>
                <a:cs typeface="+mn-cs"/>
              </a:rPr>
              <a:t>4.     Discharge. Discharge is the separation from employment for serious breach of company policy or insubordination, dishonesty, or gross misconduct. The employee being discharged will receive a written statement either in person or by mail to an address known to Super Simplistic Solutions, Inc. However, advance notice is not required. Transfer or demotion is not used in lieu of termination. No vacation leave pay is given in the event of discharge.</a:t>
            </a:r>
          </a:p>
          <a:p>
            <a:r>
              <a:rPr lang="en-US" sz="1200" kern="1200" dirty="0" smtClean="0">
                <a:solidFill>
                  <a:schemeClr val="tx1"/>
                </a:solidFill>
                <a:effectLst/>
                <a:latin typeface="+mn-lt"/>
                <a:ea typeface="+mn-ea"/>
                <a:cs typeface="+mn-cs"/>
              </a:rPr>
              <a:t>The supervisor recommends discharge to the department director and Human Resources. If it is determined that discharge is in order, the department director or the manager of Human Resources meets with the employee and issues a written discharge notice. At this time, the employee is notified of his or her status as a terminated employee. A discharge requires the specific authorization of the president.</a:t>
            </a:r>
          </a:p>
          <a:p>
            <a:r>
              <a:rPr lang="en-US" sz="1200" b="1" u="sng" kern="1200" dirty="0" smtClean="0">
                <a:solidFill>
                  <a:schemeClr val="tx1"/>
                </a:solidFill>
                <a:effectLst/>
                <a:latin typeface="+mn-lt"/>
                <a:ea typeface="+mn-ea"/>
                <a:cs typeface="+mn-cs"/>
              </a:rPr>
              <a:t>Unemployment Insurance</a:t>
            </a:r>
            <a:endParaRPr lang="en-US" sz="1200" b="1"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Unemployment compensation is an insurance plan provided under law to give you financial assistance when you are out of work. The company contributes to unemployment funds. You, as an employee, make no contribution. If you lose your job through no fault of your own, contact your nearest State Unemployment Office to determine whether or not you are eligible for benefits.</a:t>
            </a:r>
          </a:p>
          <a:p>
            <a:endParaRPr lang="en-US" dirty="0"/>
          </a:p>
        </p:txBody>
      </p:sp>
      <p:sp>
        <p:nvSpPr>
          <p:cNvPr id="4" name="Slide Number Placeholder 3"/>
          <p:cNvSpPr>
            <a:spLocks noGrp="1"/>
          </p:cNvSpPr>
          <p:nvPr>
            <p:ph type="sldNum" sz="quarter" idx="10"/>
          </p:nvPr>
        </p:nvSpPr>
        <p:spPr/>
        <p:txBody>
          <a:bodyPr/>
          <a:lstStyle/>
          <a:p>
            <a:fld id="{089FDC75-800B-47ED-8F4C-03E74896E60E}" type="slidenum">
              <a:rPr lang="en-US" smtClean="0"/>
              <a:t>9</a:t>
            </a:fld>
            <a:endParaRPr lang="en-US"/>
          </a:p>
        </p:txBody>
      </p:sp>
    </p:spTree>
    <p:extLst>
      <p:ext uri="{BB962C8B-B14F-4D97-AF65-F5344CB8AC3E}">
        <p14:creationId xmlns:p14="http://schemas.microsoft.com/office/powerpoint/2010/main" val="156796899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571976" y="1775355"/>
            <a:ext cx="6482398" cy="1225021"/>
          </a:xfrm>
        </p:spPr>
        <p:txBody>
          <a:bodyPr/>
          <a:lstStyle/>
          <a:p>
            <a:r>
              <a:rPr lang="en-US" smtClean="0"/>
              <a:t>Click to edit Master title style</a:t>
            </a:r>
            <a:endParaRPr lang="en-US"/>
          </a:p>
        </p:txBody>
      </p:sp>
      <p:sp>
        <p:nvSpPr>
          <p:cNvPr id="3" name="Subtitle 2"/>
          <p:cNvSpPr>
            <a:spLocks noGrp="1"/>
          </p:cNvSpPr>
          <p:nvPr>
            <p:ph type="subTitle" idx="1"/>
          </p:nvPr>
        </p:nvSpPr>
        <p:spPr>
          <a:xfrm>
            <a:off x="1143953" y="3238500"/>
            <a:ext cx="5338445" cy="14605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69D537E8-8359-47A9-8CFF-1AE26DFA88F5}" type="datetimeFigureOut">
              <a:rPr lang="en-US" smtClean="0"/>
              <a:t>4/3/2012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B437B2F-497A-437B-AF19-BDF4DD00BA22}" type="slidenum">
              <a:rPr lang="en-US" smtClean="0"/>
              <a:t>‹#›</a:t>
            </a:fld>
            <a:endParaRPr lang="en-US"/>
          </a:p>
        </p:txBody>
      </p:sp>
    </p:spTree>
    <p:extLst>
      <p:ext uri="{BB962C8B-B14F-4D97-AF65-F5344CB8AC3E}">
        <p14:creationId xmlns:p14="http://schemas.microsoft.com/office/powerpoint/2010/main" val="298698193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494818" y="4000500"/>
            <a:ext cx="4575810" cy="472282"/>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494818" y="510646"/>
            <a:ext cx="4575810" cy="34290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a:p>
        </p:txBody>
      </p:sp>
      <p:sp>
        <p:nvSpPr>
          <p:cNvPr id="4" name="Text Placeholder 3"/>
          <p:cNvSpPr>
            <a:spLocks noGrp="1"/>
          </p:cNvSpPr>
          <p:nvPr>
            <p:ph type="body" sz="half" idx="2"/>
          </p:nvPr>
        </p:nvSpPr>
        <p:spPr>
          <a:xfrm>
            <a:off x="1494818" y="4472782"/>
            <a:ext cx="4575810" cy="670718"/>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9D537E8-8359-47A9-8CFF-1AE26DFA88F5}" type="datetimeFigureOut">
              <a:rPr lang="en-US" smtClean="0"/>
              <a:t>4/3/2012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B437B2F-497A-437B-AF19-BDF4DD00BA22}" type="slidenum">
              <a:rPr lang="en-US" smtClean="0"/>
              <a:t>‹#›</a:t>
            </a:fld>
            <a:endParaRPr lang="en-US"/>
          </a:p>
        </p:txBody>
      </p:sp>
    </p:spTree>
    <p:extLst>
      <p:ext uri="{BB962C8B-B14F-4D97-AF65-F5344CB8AC3E}">
        <p14:creationId xmlns:p14="http://schemas.microsoft.com/office/powerpoint/2010/main" val="80042132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9D537E8-8359-47A9-8CFF-1AE26DFA88F5}" type="datetimeFigureOut">
              <a:rPr lang="en-US" smtClean="0"/>
              <a:t>4/3/2012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B437B2F-497A-437B-AF19-BDF4DD00BA22}" type="slidenum">
              <a:rPr lang="en-US" smtClean="0"/>
              <a:t>‹#›</a:t>
            </a:fld>
            <a:endParaRPr lang="en-US"/>
          </a:p>
        </p:txBody>
      </p:sp>
    </p:spTree>
    <p:extLst>
      <p:ext uri="{BB962C8B-B14F-4D97-AF65-F5344CB8AC3E}">
        <p14:creationId xmlns:p14="http://schemas.microsoft.com/office/powerpoint/2010/main" val="76632609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5529105" y="228865"/>
            <a:ext cx="1715929" cy="4876271"/>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381318" y="228865"/>
            <a:ext cx="5020680" cy="4876271"/>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9D537E8-8359-47A9-8CFF-1AE26DFA88F5}" type="datetimeFigureOut">
              <a:rPr lang="en-US" smtClean="0"/>
              <a:t>4/3/2012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B437B2F-497A-437B-AF19-BDF4DD00BA22}" type="slidenum">
              <a:rPr lang="en-US" smtClean="0"/>
              <a:t>‹#›</a:t>
            </a:fld>
            <a:endParaRPr lang="en-US"/>
          </a:p>
        </p:txBody>
      </p:sp>
    </p:spTree>
    <p:extLst>
      <p:ext uri="{BB962C8B-B14F-4D97-AF65-F5344CB8AC3E}">
        <p14:creationId xmlns:p14="http://schemas.microsoft.com/office/powerpoint/2010/main" val="269235144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9D537E8-8359-47A9-8CFF-1AE26DFA88F5}" type="datetimeFigureOut">
              <a:rPr lang="en-US" smtClean="0"/>
              <a:t>4/3/2012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B437B2F-497A-437B-AF19-BDF4DD00BA22}" type="slidenum">
              <a:rPr lang="en-US" smtClean="0"/>
              <a:t>‹#›</a:t>
            </a:fld>
            <a:endParaRPr lang="en-US"/>
          </a:p>
        </p:txBody>
      </p:sp>
    </p:spTree>
    <p:extLst>
      <p:ext uri="{BB962C8B-B14F-4D97-AF65-F5344CB8AC3E}">
        <p14:creationId xmlns:p14="http://schemas.microsoft.com/office/powerpoint/2010/main" val="410338377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02429" y="3672417"/>
            <a:ext cx="6482398" cy="1135063"/>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602429" y="2422261"/>
            <a:ext cx="6482398" cy="1250156"/>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69D537E8-8359-47A9-8CFF-1AE26DFA88F5}" type="datetimeFigureOut">
              <a:rPr lang="en-US" smtClean="0"/>
              <a:t>4/3/2012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B437B2F-497A-437B-AF19-BDF4DD00BA22}" type="slidenum">
              <a:rPr lang="en-US" smtClean="0"/>
              <a:t>‹#›</a:t>
            </a:fld>
            <a:endParaRPr lang="en-US"/>
          </a:p>
        </p:txBody>
      </p:sp>
    </p:spTree>
    <p:extLst>
      <p:ext uri="{BB962C8B-B14F-4D97-AF65-F5344CB8AC3E}">
        <p14:creationId xmlns:p14="http://schemas.microsoft.com/office/powerpoint/2010/main" val="317335156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381317" y="1333500"/>
            <a:ext cx="3368305" cy="377163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3876729" y="1333500"/>
            <a:ext cx="3368305" cy="377163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69D537E8-8359-47A9-8CFF-1AE26DFA88F5}" type="datetimeFigureOut">
              <a:rPr lang="en-US" smtClean="0"/>
              <a:t>4/3/2012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B437B2F-497A-437B-AF19-BDF4DD00BA22}" type="slidenum">
              <a:rPr lang="en-US" smtClean="0"/>
              <a:t>‹#›</a:t>
            </a:fld>
            <a:endParaRPr lang="en-US"/>
          </a:p>
        </p:txBody>
      </p:sp>
    </p:spTree>
    <p:extLst>
      <p:ext uri="{BB962C8B-B14F-4D97-AF65-F5344CB8AC3E}">
        <p14:creationId xmlns:p14="http://schemas.microsoft.com/office/powerpoint/2010/main" val="13458088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381318" y="1279261"/>
            <a:ext cx="3369629" cy="53313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381318" y="1812396"/>
            <a:ext cx="3369629" cy="329274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3874080" y="1279261"/>
            <a:ext cx="3370953" cy="53313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3874080" y="1812396"/>
            <a:ext cx="3370953" cy="329274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69D537E8-8359-47A9-8CFF-1AE26DFA88F5}" type="datetimeFigureOut">
              <a:rPr lang="en-US" smtClean="0"/>
              <a:t>4/3/2012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EB437B2F-497A-437B-AF19-BDF4DD00BA22}" type="slidenum">
              <a:rPr lang="en-US" smtClean="0"/>
              <a:t>‹#›</a:t>
            </a:fld>
            <a:endParaRPr lang="en-US"/>
          </a:p>
        </p:txBody>
      </p:sp>
    </p:spTree>
    <p:extLst>
      <p:ext uri="{BB962C8B-B14F-4D97-AF65-F5344CB8AC3E}">
        <p14:creationId xmlns:p14="http://schemas.microsoft.com/office/powerpoint/2010/main" val="37188874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69D537E8-8359-47A9-8CFF-1AE26DFA88F5}" type="datetimeFigureOut">
              <a:rPr lang="en-US" smtClean="0"/>
              <a:t>4/3/2012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EB437B2F-497A-437B-AF19-BDF4DD00BA22}" type="slidenum">
              <a:rPr lang="en-US" smtClean="0"/>
              <a:t>‹#›</a:t>
            </a:fld>
            <a:endParaRPr lang="en-US"/>
          </a:p>
        </p:txBody>
      </p:sp>
    </p:spTree>
    <p:extLst>
      <p:ext uri="{BB962C8B-B14F-4D97-AF65-F5344CB8AC3E}">
        <p14:creationId xmlns:p14="http://schemas.microsoft.com/office/powerpoint/2010/main" val="32609216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Blank 2">
    <p:spTree>
      <p:nvGrpSpPr>
        <p:cNvPr id="1" name=""/>
        <p:cNvGrpSpPr/>
        <p:nvPr/>
      </p:nvGrpSpPr>
      <p:grpSpPr>
        <a:xfrm>
          <a:off x="0" y="0"/>
          <a:ext cx="0" cy="0"/>
          <a:chOff x="0" y="0"/>
          <a:chExt cx="0" cy="0"/>
        </a:xfrm>
      </p:grpSpPr>
    </p:spTree>
    <p:extLst>
      <p:ext uri="{BB962C8B-B14F-4D97-AF65-F5344CB8AC3E}">
        <p14:creationId xmlns:p14="http://schemas.microsoft.com/office/powerpoint/2010/main" val="899831011"/>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202117224"/>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81318" y="227542"/>
            <a:ext cx="2509017" cy="968375"/>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2981692" y="227542"/>
            <a:ext cx="4263341" cy="4877594"/>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381318" y="1195917"/>
            <a:ext cx="2509017" cy="3909219"/>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9D537E8-8359-47A9-8CFF-1AE26DFA88F5}" type="datetimeFigureOut">
              <a:rPr lang="en-US" smtClean="0"/>
              <a:t>4/3/2012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B437B2F-497A-437B-AF19-BDF4DD00BA22}" type="slidenum">
              <a:rPr lang="en-US" smtClean="0"/>
              <a:t>‹#›</a:t>
            </a:fld>
            <a:endParaRPr lang="en-US"/>
          </a:p>
        </p:txBody>
      </p:sp>
    </p:spTree>
    <p:extLst>
      <p:ext uri="{BB962C8B-B14F-4D97-AF65-F5344CB8AC3E}">
        <p14:creationId xmlns:p14="http://schemas.microsoft.com/office/powerpoint/2010/main" val="519143949"/>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a:blip r:embed="rId14"/>
          <a:tile tx="0" ty="0" sx="100000" sy="100000" flip="none" algn="tl"/>
        </a:blipFill>
        <a:effectLst/>
      </p:bgPr>
    </p:bg>
    <p:spTree>
      <p:nvGrpSpPr>
        <p:cNvPr id="1" name=""/>
        <p:cNvGrpSpPr/>
        <p:nvPr/>
      </p:nvGrpSpPr>
      <p:grpSpPr>
        <a:xfrm>
          <a:off x="0" y="0"/>
          <a:ext cx="0" cy="0"/>
          <a:chOff x="0" y="0"/>
          <a:chExt cx="0" cy="0"/>
        </a:xfrm>
      </p:grpSpPr>
      <p:sp>
        <p:nvSpPr>
          <p:cNvPr id="8" name="vignette"/>
          <p:cNvSpPr/>
          <p:nvPr userDrawn="1"/>
        </p:nvSpPr>
        <p:spPr>
          <a:xfrm>
            <a:off x="0" y="0"/>
            <a:ext cx="7626350" cy="5715000"/>
          </a:xfrm>
          <a:prstGeom prst="rect">
            <a:avLst/>
          </a:prstGeom>
          <a:gradFill flip="none" rotWithShape="1">
            <a:gsLst>
              <a:gs pos="69000">
                <a:schemeClr val="bg1">
                  <a:alpha val="0"/>
                </a:schemeClr>
              </a:gs>
              <a:gs pos="100000">
                <a:schemeClr val="bg1">
                  <a:lumMod val="65000"/>
                  <a:alpha val="48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381318" y="228865"/>
            <a:ext cx="6863715" cy="9525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381318" y="1333500"/>
            <a:ext cx="6863715" cy="3771636"/>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381317" y="5296959"/>
            <a:ext cx="1779482" cy="304271"/>
          </a:xfrm>
          <a:prstGeom prst="rect">
            <a:avLst/>
          </a:prstGeom>
        </p:spPr>
        <p:txBody>
          <a:bodyPr vert="horz" lIns="91440" tIns="45720" rIns="91440" bIns="45720" rtlCol="0" anchor="ctr"/>
          <a:lstStyle>
            <a:lvl1pPr algn="l">
              <a:defRPr sz="1200">
                <a:solidFill>
                  <a:schemeClr val="tx1">
                    <a:tint val="75000"/>
                  </a:schemeClr>
                </a:solidFill>
              </a:defRPr>
            </a:lvl1pPr>
          </a:lstStyle>
          <a:p>
            <a:fld id="{69D537E8-8359-47A9-8CFF-1AE26DFA88F5}" type="datetimeFigureOut">
              <a:rPr lang="en-US" smtClean="0"/>
              <a:t>4/3/2012</a:t>
            </a:fld>
            <a:endParaRPr lang="en-US"/>
          </a:p>
        </p:txBody>
      </p:sp>
      <p:sp>
        <p:nvSpPr>
          <p:cNvPr id="5" name="Footer Placeholder 4"/>
          <p:cNvSpPr>
            <a:spLocks noGrp="1"/>
          </p:cNvSpPr>
          <p:nvPr>
            <p:ph type="ftr" sz="quarter" idx="3"/>
          </p:nvPr>
        </p:nvSpPr>
        <p:spPr>
          <a:xfrm>
            <a:off x="2605671" y="5296959"/>
            <a:ext cx="2415011" cy="304271"/>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5465551" y="5296959"/>
            <a:ext cx="1779482" cy="304271"/>
          </a:xfrm>
          <a:prstGeom prst="rect">
            <a:avLst/>
          </a:prstGeom>
        </p:spPr>
        <p:txBody>
          <a:bodyPr vert="horz" lIns="91440" tIns="45720" rIns="91440" bIns="45720" rtlCol="0" anchor="ctr"/>
          <a:lstStyle>
            <a:lvl1pPr algn="r">
              <a:defRPr sz="1200">
                <a:solidFill>
                  <a:schemeClr val="tx1">
                    <a:tint val="75000"/>
                  </a:schemeClr>
                </a:solidFill>
              </a:defRPr>
            </a:lvl1pPr>
          </a:lstStyle>
          <a:p>
            <a:fld id="{EB437B2F-497A-437B-AF19-BDF4DD00BA22}" type="slidenum">
              <a:rPr lang="en-US" smtClean="0"/>
              <a:t>‹#›</a:t>
            </a:fld>
            <a:endParaRPr lang="en-US"/>
          </a:p>
        </p:txBody>
      </p:sp>
    </p:spTree>
    <p:extLst>
      <p:ext uri="{BB962C8B-B14F-4D97-AF65-F5344CB8AC3E}">
        <p14:creationId xmlns:p14="http://schemas.microsoft.com/office/powerpoint/2010/main" val="409080197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60" r:id="rId8"/>
    <p:sldLayoutId id="2147483656" r:id="rId9"/>
    <p:sldLayoutId id="2147483657" r:id="rId10"/>
    <p:sldLayoutId id="2147483658" r:id="rId11"/>
    <p:sldLayoutId id="2147483659" r:id="rId12"/>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microsoft.com/office/2007/relationships/hdphoto" Target="../media/hdphoto2.wdp"/><Relationship Id="rId3" Type="http://schemas.openxmlformats.org/officeDocument/2006/relationships/image" Target="../media/image2.jpeg"/><Relationship Id="rId7"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8.xml"/><Relationship Id="rId6" Type="http://schemas.openxmlformats.org/officeDocument/2006/relationships/slide" Target="slide2.xml"/><Relationship Id="rId11" Type="http://schemas.openxmlformats.org/officeDocument/2006/relationships/hyperlink" Target="http://photopin.com/" TargetMode="External"/><Relationship Id="rId5" Type="http://schemas.openxmlformats.org/officeDocument/2006/relationships/image" Target="../media/image3.png"/><Relationship Id="rId10" Type="http://schemas.openxmlformats.org/officeDocument/2006/relationships/hyperlink" Target="http://www.flickr.com/photos/austinevan/3226173611/" TargetMode="External"/><Relationship Id="rId4" Type="http://schemas.microsoft.com/office/2007/relationships/hdphoto" Target="../media/hdphoto1.wdp"/><Relationship Id="rId9" Type="http://schemas.openxmlformats.org/officeDocument/2006/relationships/image" Target="../media/image5.png"/></Relationships>
</file>

<file path=ppt/slides/_rels/slide10.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0.xml"/><Relationship Id="rId1" Type="http://schemas.openxmlformats.org/officeDocument/2006/relationships/slideLayout" Target="../slideLayouts/slideLayout8.xml"/><Relationship Id="rId6" Type="http://schemas.openxmlformats.org/officeDocument/2006/relationships/hyperlink" Target="http://photopin.com/" TargetMode="External"/><Relationship Id="rId5" Type="http://schemas.openxmlformats.org/officeDocument/2006/relationships/hyperlink" Target="http://www.flickr.com/photos/for_tea_too/1924570669" TargetMode="External"/><Relationship Id="rId4" Type="http://schemas.openxmlformats.org/officeDocument/2006/relationships/image" Target="../media/image23.jpeg"/></Relationships>
</file>

<file path=ppt/slides/_rels/slide2.xml.rels><?xml version="1.0" encoding="UTF-8" standalone="yes"?>
<Relationships xmlns="http://schemas.openxmlformats.org/package/2006/relationships"><Relationship Id="rId3" Type="http://schemas.openxmlformats.org/officeDocument/2006/relationships/image" Target="../media/image1.jpeg"/><Relationship Id="rId7" Type="http://schemas.openxmlformats.org/officeDocument/2006/relationships/hyperlink" Target="http://photopin.com/" TargetMode="External"/><Relationship Id="rId2" Type="http://schemas.openxmlformats.org/officeDocument/2006/relationships/notesSlide" Target="../notesSlides/notesSlide2.xml"/><Relationship Id="rId1" Type="http://schemas.openxmlformats.org/officeDocument/2006/relationships/slideLayout" Target="../slideLayouts/slideLayout8.xml"/><Relationship Id="rId6" Type="http://schemas.openxmlformats.org/officeDocument/2006/relationships/hyperlink" Target="http://www.flickr.com/photos/x-ray_delta_one/4441876297" TargetMode="External"/><Relationship Id="rId5" Type="http://schemas.openxmlformats.org/officeDocument/2006/relationships/image" Target="../media/image7.png"/><Relationship Id="rId4" Type="http://schemas.openxmlformats.org/officeDocument/2006/relationships/image" Target="../media/image6.jpeg"/></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8.xml"/><Relationship Id="rId6" Type="http://schemas.openxmlformats.org/officeDocument/2006/relationships/hyperlink" Target="http://photopin.com/" TargetMode="External"/><Relationship Id="rId5" Type="http://schemas.openxmlformats.org/officeDocument/2006/relationships/hyperlink" Target="http://www.flickr.com/photos/dancentury/3023768146" TargetMode="External"/><Relationship Id="rId4" Type="http://schemas.openxmlformats.org/officeDocument/2006/relationships/image" Target="../media/image9.jpg"/></Relationships>
</file>

<file path=ppt/slides/_rels/slide4.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4.xml"/><Relationship Id="rId1" Type="http://schemas.openxmlformats.org/officeDocument/2006/relationships/slideLayout" Target="../slideLayouts/slideLayout8.xml"/><Relationship Id="rId6" Type="http://schemas.openxmlformats.org/officeDocument/2006/relationships/hyperlink" Target="http://photopin.com/" TargetMode="External"/><Relationship Id="rId5" Type="http://schemas.openxmlformats.org/officeDocument/2006/relationships/hyperlink" Target="http://www.flickr.com/photos/annabelfarleyphotography/5211944207" TargetMode="External"/><Relationship Id="rId4" Type="http://schemas.openxmlformats.org/officeDocument/2006/relationships/image" Target="../media/image11.png"/></Relationships>
</file>

<file path=ppt/slides/_rels/slide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5.xml"/><Relationship Id="rId1" Type="http://schemas.openxmlformats.org/officeDocument/2006/relationships/slideLayout" Target="../slideLayouts/slideLayout8.xml"/><Relationship Id="rId6" Type="http://schemas.openxmlformats.org/officeDocument/2006/relationships/hyperlink" Target="http://photopin.com/" TargetMode="External"/><Relationship Id="rId5" Type="http://schemas.openxmlformats.org/officeDocument/2006/relationships/hyperlink" Target="http://www.flickr.com/photos/kheelcenter/5279192617" TargetMode="External"/><Relationship Id="rId4" Type="http://schemas.openxmlformats.org/officeDocument/2006/relationships/image" Target="../media/image13.jpg"/></Relationships>
</file>

<file path=ppt/slides/_rels/slide6.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6.xml"/><Relationship Id="rId1" Type="http://schemas.openxmlformats.org/officeDocument/2006/relationships/slideLayout" Target="../slideLayouts/slideLayout8.xml"/><Relationship Id="rId6" Type="http://schemas.openxmlformats.org/officeDocument/2006/relationships/hyperlink" Target="http://photopin.com/" TargetMode="External"/><Relationship Id="rId5" Type="http://schemas.openxmlformats.org/officeDocument/2006/relationships/hyperlink" Target="http://www.flickr.com/photos/kheelcenter/5279879854" TargetMode="External"/><Relationship Id="rId4" Type="http://schemas.openxmlformats.org/officeDocument/2006/relationships/image" Target="../media/image15.png"/></Relationships>
</file>

<file path=ppt/slides/_rels/slide7.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7.xml"/><Relationship Id="rId1" Type="http://schemas.openxmlformats.org/officeDocument/2006/relationships/slideLayout" Target="../slideLayouts/slideLayout8.xml"/><Relationship Id="rId6" Type="http://schemas.openxmlformats.org/officeDocument/2006/relationships/hyperlink" Target="http://photopin.com/" TargetMode="External"/><Relationship Id="rId5" Type="http://schemas.openxmlformats.org/officeDocument/2006/relationships/hyperlink" Target="http://www.flickr.com/photos/kheelcenter/5279881110" TargetMode="External"/><Relationship Id="rId4" Type="http://schemas.openxmlformats.org/officeDocument/2006/relationships/image" Target="../media/image17.png"/></Relationships>
</file>

<file path=ppt/slides/_rels/slide8.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8.xml"/><Relationship Id="rId1" Type="http://schemas.openxmlformats.org/officeDocument/2006/relationships/slideLayout" Target="../slideLayouts/slideLayout8.xml"/><Relationship Id="rId6" Type="http://schemas.openxmlformats.org/officeDocument/2006/relationships/hyperlink" Target="http://photopin.com/" TargetMode="External"/><Relationship Id="rId5" Type="http://schemas.openxmlformats.org/officeDocument/2006/relationships/hyperlink" Target="http://www.flickr.com/photos/79716443@N00/862429492" TargetMode="External"/><Relationship Id="rId4" Type="http://schemas.openxmlformats.org/officeDocument/2006/relationships/image" Target="../media/image19.png"/></Relationships>
</file>

<file path=ppt/slides/_rels/slide9.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9.xml"/><Relationship Id="rId1" Type="http://schemas.openxmlformats.org/officeDocument/2006/relationships/slideLayout" Target="../slideLayouts/slideLayout8.xml"/><Relationship Id="rId6" Type="http://schemas.openxmlformats.org/officeDocument/2006/relationships/hyperlink" Target="http://photopin.com/" TargetMode="External"/><Relationship Id="rId5" Type="http://schemas.openxmlformats.org/officeDocument/2006/relationships/hyperlink" Target="http://www.flickr.com/photos/kheelcenter/5279192371" TargetMode="External"/><Relationship Id="rId4" Type="http://schemas.openxmlformats.org/officeDocument/2006/relationships/image" Target="../media/image2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2" name="Group 51"/>
          <p:cNvGrpSpPr/>
          <p:nvPr/>
        </p:nvGrpSpPr>
        <p:grpSpPr>
          <a:xfrm>
            <a:off x="531831" y="1619681"/>
            <a:ext cx="3420084" cy="3238315"/>
            <a:chOff x="637666" y="1943617"/>
            <a:chExt cx="4100684" cy="3885978"/>
          </a:xfrm>
        </p:grpSpPr>
        <p:sp>
          <p:nvSpPr>
            <p:cNvPr id="53" name="Rectangle 52"/>
            <p:cNvSpPr/>
            <p:nvPr/>
          </p:nvSpPr>
          <p:spPr>
            <a:xfrm rot="19247275" flipH="1" flipV="1">
              <a:off x="4283741" y="5615334"/>
              <a:ext cx="454609" cy="214261"/>
            </a:xfrm>
            <a:prstGeom prst="rect">
              <a:avLst/>
            </a:prstGeom>
            <a:solidFill>
              <a:schemeClr val="bg1"/>
            </a:solidFill>
            <a:ln>
              <a:noFill/>
            </a:ln>
            <a:effectLst>
              <a:outerShdw blurRad="63500" sx="101000" sy="101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Rectangle 53"/>
            <p:cNvSpPr/>
            <p:nvPr/>
          </p:nvSpPr>
          <p:spPr>
            <a:xfrm rot="2352725" flipH="1">
              <a:off x="637666" y="5609971"/>
              <a:ext cx="454609" cy="214261"/>
            </a:xfrm>
            <a:prstGeom prst="rect">
              <a:avLst/>
            </a:prstGeom>
            <a:solidFill>
              <a:schemeClr val="bg1"/>
            </a:solidFill>
            <a:ln>
              <a:noFill/>
            </a:ln>
            <a:effectLst>
              <a:outerShdw blurRad="63500" sx="101000" sy="101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Rectangle 54"/>
            <p:cNvSpPr/>
            <p:nvPr/>
          </p:nvSpPr>
          <p:spPr>
            <a:xfrm rot="2470763" flipH="1">
              <a:off x="4281514" y="1951963"/>
              <a:ext cx="454609" cy="214261"/>
            </a:xfrm>
            <a:prstGeom prst="rect">
              <a:avLst/>
            </a:prstGeom>
            <a:solidFill>
              <a:schemeClr val="bg1"/>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Rectangle 55"/>
            <p:cNvSpPr/>
            <p:nvPr/>
          </p:nvSpPr>
          <p:spPr>
            <a:xfrm rot="19247275">
              <a:off x="637666" y="1943617"/>
              <a:ext cx="454609" cy="214261"/>
            </a:xfrm>
            <a:prstGeom prst="rect">
              <a:avLst/>
            </a:prstGeom>
            <a:solidFill>
              <a:schemeClr val="bg1"/>
            </a:solidFill>
            <a:ln>
              <a:noFill/>
            </a:ln>
            <a:effectLst>
              <a:outerShdw blurRad="63500" sx="101000" sy="101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57" name="Group 56"/>
          <p:cNvGrpSpPr/>
          <p:nvPr/>
        </p:nvGrpSpPr>
        <p:grpSpPr>
          <a:xfrm rot="5400000">
            <a:off x="668628" y="1617902"/>
            <a:ext cx="3175002" cy="3241198"/>
            <a:chOff x="451627" y="1862272"/>
            <a:chExt cx="3810002" cy="3886199"/>
          </a:xfrm>
        </p:grpSpPr>
        <p:sp>
          <p:nvSpPr>
            <p:cNvPr id="58" name="Border"/>
            <p:cNvSpPr/>
            <p:nvPr/>
          </p:nvSpPr>
          <p:spPr>
            <a:xfrm>
              <a:off x="451627" y="1862272"/>
              <a:ext cx="3810002" cy="3886199"/>
            </a:xfrm>
            <a:prstGeom prst="rect">
              <a:avLst/>
            </a:prstGeom>
            <a:solidFill>
              <a:schemeClr val="bg1"/>
            </a:solidFill>
            <a:ln>
              <a:noFill/>
            </a:ln>
            <a:effectLst>
              <a:outerShdw blurRad="63500" sx="101000" sy="101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9" name="Picture 58"/>
            <p:cNvPicPr>
              <a:picLocks noChangeAspect="1"/>
            </p:cNvPicPr>
            <p:nvPr/>
          </p:nvPicPr>
          <p:blipFill>
            <a:blip r:embed="rId3" cstate="print">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val="0"/>
                </a:ext>
              </a:extLst>
            </a:blip>
            <a:stretch>
              <a:fillRect/>
            </a:stretch>
          </p:blipFill>
          <p:spPr>
            <a:xfrm rot="16200000">
              <a:off x="529048" y="2053654"/>
              <a:ext cx="3648724" cy="3503820"/>
            </a:xfrm>
            <a:prstGeom prst="rect">
              <a:avLst/>
            </a:prstGeom>
          </p:spPr>
        </p:pic>
      </p:grpSp>
      <p:sp>
        <p:nvSpPr>
          <p:cNvPr id="60" name="Isosceles Triangle 59"/>
          <p:cNvSpPr/>
          <p:nvPr/>
        </p:nvSpPr>
        <p:spPr>
          <a:xfrm rot="19147365">
            <a:off x="416474" y="1476102"/>
            <a:ext cx="378833" cy="191831"/>
          </a:xfrm>
          <a:prstGeom prst="triangle">
            <a:avLst>
              <a:gd name="adj" fmla="val 50299"/>
            </a:avLst>
          </a:prstGeom>
          <a:solidFill>
            <a:schemeClr val="bg1"/>
          </a:solidFill>
          <a:ln>
            <a:noFill/>
          </a:ln>
          <a:effectLst>
            <a:outerShdw blurRad="63500" sx="103000" sy="103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 name="Isosceles Triangle 60"/>
          <p:cNvSpPr/>
          <p:nvPr/>
        </p:nvSpPr>
        <p:spPr>
          <a:xfrm rot="2548948" flipH="1">
            <a:off x="3694829" y="1491879"/>
            <a:ext cx="378833" cy="191831"/>
          </a:xfrm>
          <a:prstGeom prst="triangle">
            <a:avLst>
              <a:gd name="adj" fmla="val 50299"/>
            </a:avLst>
          </a:prstGeom>
          <a:solidFill>
            <a:schemeClr val="bg1"/>
          </a:solidFill>
          <a:ln>
            <a:noFill/>
          </a:ln>
          <a:effectLst>
            <a:outerShdw blurRad="63500" sx="103000" sy="103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Isosceles Triangle 61"/>
          <p:cNvSpPr/>
          <p:nvPr/>
        </p:nvSpPr>
        <p:spPr>
          <a:xfrm rot="2452635" flipV="1">
            <a:off x="416474" y="4797583"/>
            <a:ext cx="378833" cy="191831"/>
          </a:xfrm>
          <a:prstGeom prst="triangle">
            <a:avLst>
              <a:gd name="adj" fmla="val 50299"/>
            </a:avLst>
          </a:prstGeom>
          <a:solidFill>
            <a:schemeClr val="bg1"/>
          </a:solidFill>
          <a:ln>
            <a:noFill/>
          </a:ln>
          <a:effectLst>
            <a:outerShdw blurRad="63500" sx="103000" sy="103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Picture 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762040" y="56935"/>
            <a:ext cx="4102269" cy="1560447"/>
          </a:xfrm>
          <a:prstGeom prst="rect">
            <a:avLst/>
          </a:prstGeom>
        </p:spPr>
      </p:pic>
      <p:sp>
        <p:nvSpPr>
          <p:cNvPr id="63" name="Isosceles Triangle 62"/>
          <p:cNvSpPr/>
          <p:nvPr/>
        </p:nvSpPr>
        <p:spPr>
          <a:xfrm rot="19147365" flipH="1" flipV="1">
            <a:off x="3695570" y="4804704"/>
            <a:ext cx="378833" cy="191831"/>
          </a:xfrm>
          <a:prstGeom prst="triangle">
            <a:avLst>
              <a:gd name="adj" fmla="val 50299"/>
            </a:avLst>
          </a:prstGeom>
          <a:solidFill>
            <a:schemeClr val="bg1"/>
          </a:solidFill>
          <a:ln>
            <a:noFill/>
          </a:ln>
          <a:effectLst>
            <a:outerShdw blurRad="63500" sx="103000" sy="103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7" name="Title Tape"/>
          <p:cNvSpPr/>
          <p:nvPr/>
        </p:nvSpPr>
        <p:spPr>
          <a:xfrm rot="21364994">
            <a:off x="3445858" y="82736"/>
            <a:ext cx="571976" cy="242363"/>
          </a:xfrm>
          <a:prstGeom prst="rect">
            <a:avLst/>
          </a:prstGeom>
          <a:solidFill>
            <a:schemeClr val="bg1">
              <a:alpha val="52000"/>
            </a:scheme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3" name="Paper"/>
          <p:cNvSpPr/>
          <p:nvPr/>
        </p:nvSpPr>
        <p:spPr>
          <a:xfrm>
            <a:off x="4458802" y="2225296"/>
            <a:ext cx="2595572" cy="1902204"/>
          </a:xfrm>
          <a:custGeom>
            <a:avLst/>
            <a:gdLst>
              <a:gd name="connsiteX0" fmla="*/ 0 w 3048000"/>
              <a:gd name="connsiteY0" fmla="*/ 0 h 2362200"/>
              <a:gd name="connsiteX1" fmla="*/ 3048000 w 3048000"/>
              <a:gd name="connsiteY1" fmla="*/ 0 h 2362200"/>
              <a:gd name="connsiteX2" fmla="*/ 3048000 w 3048000"/>
              <a:gd name="connsiteY2" fmla="*/ 2362200 h 2362200"/>
              <a:gd name="connsiteX3" fmla="*/ 0 w 3048000"/>
              <a:gd name="connsiteY3" fmla="*/ 2362200 h 2362200"/>
              <a:gd name="connsiteX4" fmla="*/ 0 w 3048000"/>
              <a:gd name="connsiteY4" fmla="*/ 0 h 2362200"/>
              <a:gd name="connsiteX0" fmla="*/ 0 w 3090729"/>
              <a:gd name="connsiteY0" fmla="*/ 188008 h 2550208"/>
              <a:gd name="connsiteX1" fmla="*/ 3090729 w 3090729"/>
              <a:gd name="connsiteY1" fmla="*/ 0 h 2550208"/>
              <a:gd name="connsiteX2" fmla="*/ 3048000 w 3090729"/>
              <a:gd name="connsiteY2" fmla="*/ 2550208 h 2550208"/>
              <a:gd name="connsiteX3" fmla="*/ 0 w 3090729"/>
              <a:gd name="connsiteY3" fmla="*/ 2550208 h 2550208"/>
              <a:gd name="connsiteX4" fmla="*/ 0 w 3090729"/>
              <a:gd name="connsiteY4" fmla="*/ 188008 h 2550208"/>
              <a:gd name="connsiteX0" fmla="*/ 0 w 3090729"/>
              <a:gd name="connsiteY0" fmla="*/ 188008 h 2669849"/>
              <a:gd name="connsiteX1" fmla="*/ 3090729 w 3090729"/>
              <a:gd name="connsiteY1" fmla="*/ 0 h 2669849"/>
              <a:gd name="connsiteX2" fmla="*/ 3048000 w 3090729"/>
              <a:gd name="connsiteY2" fmla="*/ 2550208 h 2669849"/>
              <a:gd name="connsiteX3" fmla="*/ 76913 w 3090729"/>
              <a:gd name="connsiteY3" fmla="*/ 2669849 h 2669849"/>
              <a:gd name="connsiteX4" fmla="*/ 0 w 3090729"/>
              <a:gd name="connsiteY4" fmla="*/ 188008 h 2669849"/>
              <a:gd name="connsiteX0" fmla="*/ 0 w 3082184"/>
              <a:gd name="connsiteY0" fmla="*/ 104954 h 2669849"/>
              <a:gd name="connsiteX1" fmla="*/ 3082184 w 3082184"/>
              <a:gd name="connsiteY1" fmla="*/ 0 h 2669849"/>
              <a:gd name="connsiteX2" fmla="*/ 3039455 w 3082184"/>
              <a:gd name="connsiteY2" fmla="*/ 2550208 h 2669849"/>
              <a:gd name="connsiteX3" fmla="*/ 68368 w 3082184"/>
              <a:gd name="connsiteY3" fmla="*/ 2669849 h 2669849"/>
              <a:gd name="connsiteX4" fmla="*/ 0 w 3082184"/>
              <a:gd name="connsiteY4" fmla="*/ 104954 h 26698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82184" h="2669849">
                <a:moveTo>
                  <a:pt x="0" y="104954"/>
                </a:moveTo>
                <a:lnTo>
                  <a:pt x="3082184" y="0"/>
                </a:lnTo>
                <a:lnTo>
                  <a:pt x="3039455" y="2550208"/>
                </a:lnTo>
                <a:lnTo>
                  <a:pt x="68368" y="2669849"/>
                </a:lnTo>
                <a:lnTo>
                  <a:pt x="0" y="104954"/>
                </a:lnTo>
                <a:close/>
              </a:path>
            </a:pathLst>
          </a:custGeom>
          <a:solidFill>
            <a:schemeClr val="bg1">
              <a:lumMod val="95000"/>
            </a:schemeClr>
          </a:solidFill>
          <a:ln>
            <a:noFill/>
          </a:ln>
          <a:effectLst>
            <a:outerShdw blurRad="63500" sx="101000" sy="101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6" name="Content Top"/>
          <p:cNvSpPr/>
          <p:nvPr/>
        </p:nvSpPr>
        <p:spPr>
          <a:xfrm rot="2115754">
            <a:off x="6655511" y="2218402"/>
            <a:ext cx="571976" cy="242363"/>
          </a:xfrm>
          <a:prstGeom prst="rect">
            <a:avLst/>
          </a:prstGeom>
          <a:solidFill>
            <a:schemeClr val="bg1">
              <a:alpha val="52000"/>
            </a:scheme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7" name="Content bottom"/>
          <p:cNvSpPr/>
          <p:nvPr/>
        </p:nvSpPr>
        <p:spPr>
          <a:xfrm rot="2115754">
            <a:off x="4279032" y="3952736"/>
            <a:ext cx="571976" cy="242363"/>
          </a:xfrm>
          <a:prstGeom prst="rect">
            <a:avLst/>
          </a:prstGeom>
          <a:solidFill>
            <a:schemeClr val="bg1">
              <a:alpha val="52000"/>
            </a:scheme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8" name="BW logo">
            <a:hlinkClick r:id="rId6" action="ppaction://hlinksldjump"/>
          </p:cNvPr>
          <p:cNvPicPr>
            <a:picLocks noChangeAspect="1"/>
          </p:cNvPicPr>
          <p:nvPr/>
        </p:nvPicPr>
        <p:blipFill>
          <a:blip r:embed="rId7" cstate="print">
            <a:extLst>
              <a:ext uri="{BEBA8EAE-BF5A-486C-A8C5-ECC9F3942E4B}">
                <a14:imgProps xmlns:a14="http://schemas.microsoft.com/office/drawing/2010/main">
                  <a14:imgLayer r:embed="rId8">
                    <a14:imgEffect>
                      <a14:saturation sat="0"/>
                    </a14:imgEffect>
                  </a14:imgLayer>
                </a14:imgProps>
              </a:ext>
              <a:ext uri="{28A0092B-C50C-407E-A947-70E740481C1C}">
                <a14:useLocalDpi xmlns:a14="http://schemas.microsoft.com/office/drawing/2010/main" val="0"/>
              </a:ext>
            </a:extLst>
          </a:blip>
          <a:stretch>
            <a:fillRect/>
          </a:stretch>
        </p:blipFill>
        <p:spPr>
          <a:xfrm rot="21365430">
            <a:off x="4762882" y="2634770"/>
            <a:ext cx="1960125" cy="1018416"/>
          </a:xfrm>
          <a:prstGeom prst="rect">
            <a:avLst/>
          </a:prstGeom>
          <a:effectLst>
            <a:outerShdw blurRad="63500" sx="100500" sy="100500" algn="ctr" rotWithShape="0">
              <a:prstClr val="black">
                <a:alpha val="40000"/>
              </a:prstClr>
            </a:outerShdw>
          </a:effectLst>
        </p:spPr>
      </p:pic>
      <p:pic>
        <p:nvPicPr>
          <p:cNvPr id="80" name="Color logo">
            <a:hlinkClick r:id="rId6" action="ppaction://hlinksldjump"/>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rot="21326019">
            <a:off x="4762796" y="2632892"/>
            <a:ext cx="1959400" cy="1018039"/>
          </a:xfrm>
          <a:prstGeom prst="rect">
            <a:avLst/>
          </a:prstGeom>
          <a:effectLst>
            <a:outerShdw blurRad="63500" sx="100500" sy="100500" algn="ctr" rotWithShape="0">
              <a:prstClr val="black">
                <a:alpha val="40000"/>
              </a:prstClr>
            </a:outerShdw>
          </a:effectLst>
        </p:spPr>
      </p:pic>
      <p:sp>
        <p:nvSpPr>
          <p:cNvPr id="81" name="TextBox 80"/>
          <p:cNvSpPr txBox="1"/>
          <p:nvPr/>
        </p:nvSpPr>
        <p:spPr>
          <a:xfrm>
            <a:off x="-74612" y="5503403"/>
            <a:ext cx="7775575" cy="253916"/>
          </a:xfrm>
          <a:prstGeom prst="rect">
            <a:avLst/>
          </a:prstGeom>
          <a:noFill/>
        </p:spPr>
        <p:txBody>
          <a:bodyPr wrap="square" rtlCol="0">
            <a:spAutoFit/>
          </a:bodyPr>
          <a:lstStyle/>
          <a:p>
            <a:pPr algn="ctr"/>
            <a:r>
              <a:rPr lang="en-US" sz="1050" dirty="0">
                <a:solidFill>
                  <a:schemeClr val="accent1"/>
                </a:solidFill>
                <a:latin typeface="Courier New" pitchFamily="49" charset="0"/>
                <a:ea typeface="Adobe Ming Std L" pitchFamily="18" charset="-128"/>
                <a:cs typeface="Courier New" pitchFamily="49" charset="0"/>
              </a:rPr>
              <a:t>photo credit: </a:t>
            </a:r>
            <a:r>
              <a:rPr lang="en-US" sz="1050" dirty="0" smtClean="0">
                <a:solidFill>
                  <a:schemeClr val="accent1"/>
                </a:solidFill>
                <a:latin typeface="Courier New" pitchFamily="49" charset="0"/>
                <a:ea typeface="Adobe Ming Std L" pitchFamily="18" charset="-128"/>
                <a:cs typeface="Courier New" pitchFamily="49" charset="0"/>
                <a:hlinkClick r:id="rId10"/>
              </a:rPr>
              <a:t>http</a:t>
            </a:r>
            <a:r>
              <a:rPr lang="en-US" sz="1050" dirty="0">
                <a:solidFill>
                  <a:schemeClr val="accent1"/>
                </a:solidFill>
                <a:latin typeface="Courier New" pitchFamily="49" charset="0"/>
                <a:ea typeface="Adobe Ming Std L" pitchFamily="18" charset="-128"/>
                <a:cs typeface="Courier New" pitchFamily="49" charset="0"/>
                <a:hlinkClick r:id="rId10"/>
              </a:rPr>
              <a:t>://</a:t>
            </a:r>
            <a:r>
              <a:rPr lang="en-US" sz="1050" dirty="0" smtClean="0">
                <a:solidFill>
                  <a:schemeClr val="accent1"/>
                </a:solidFill>
                <a:latin typeface="Courier New" pitchFamily="49" charset="0"/>
                <a:ea typeface="Adobe Ming Std L" pitchFamily="18" charset="-128"/>
                <a:cs typeface="Courier New" pitchFamily="49" charset="0"/>
                <a:hlinkClick r:id="rId10"/>
              </a:rPr>
              <a:t>www.flickr.com/photos/austinevan/3226173611/</a:t>
            </a:r>
            <a:r>
              <a:rPr lang="en-US" sz="1050" dirty="0" smtClean="0">
                <a:solidFill>
                  <a:schemeClr val="accent1"/>
                </a:solidFill>
                <a:latin typeface="Courier New" pitchFamily="49" charset="0"/>
                <a:ea typeface="Adobe Ming Std L" pitchFamily="18" charset="-128"/>
                <a:cs typeface="Courier New" pitchFamily="49" charset="0"/>
              </a:rPr>
              <a:t> via </a:t>
            </a:r>
            <a:r>
              <a:rPr lang="en-US" sz="1050" dirty="0" smtClean="0">
                <a:solidFill>
                  <a:schemeClr val="accent1"/>
                </a:solidFill>
                <a:latin typeface="Courier New" pitchFamily="49" charset="0"/>
                <a:ea typeface="Adobe Ming Std L" pitchFamily="18" charset="-128"/>
                <a:cs typeface="Courier New" pitchFamily="49" charset="0"/>
                <a:hlinkClick r:id="rId11"/>
              </a:rPr>
              <a:t>http</a:t>
            </a:r>
            <a:r>
              <a:rPr lang="en-US" sz="1050" dirty="0">
                <a:solidFill>
                  <a:schemeClr val="accent1"/>
                </a:solidFill>
                <a:latin typeface="Courier New" pitchFamily="49" charset="0"/>
                <a:ea typeface="Adobe Ming Std L" pitchFamily="18" charset="-128"/>
                <a:cs typeface="Courier New" pitchFamily="49" charset="0"/>
                <a:hlinkClick r:id="rId11"/>
              </a:rPr>
              <a:t>://</a:t>
            </a:r>
            <a:r>
              <a:rPr lang="en-US" sz="1050" dirty="0" smtClean="0">
                <a:solidFill>
                  <a:schemeClr val="accent1"/>
                </a:solidFill>
                <a:latin typeface="Courier New" pitchFamily="49" charset="0"/>
                <a:ea typeface="Adobe Ming Std L" pitchFamily="18" charset="-128"/>
                <a:cs typeface="Courier New" pitchFamily="49" charset="0"/>
                <a:hlinkClick r:id="rId11"/>
              </a:rPr>
              <a:t>photopin.com</a:t>
            </a:r>
            <a:r>
              <a:rPr lang="en-US" sz="1050" dirty="0" smtClean="0">
                <a:solidFill>
                  <a:schemeClr val="accent1"/>
                </a:solidFill>
                <a:latin typeface="Courier New" pitchFamily="49" charset="0"/>
                <a:ea typeface="Adobe Ming Std L" pitchFamily="18" charset="-128"/>
                <a:cs typeface="Courier New" pitchFamily="49" charset="0"/>
              </a:rPr>
              <a:t> </a:t>
            </a:r>
            <a:endParaRPr lang="en-US" sz="1050" dirty="0">
              <a:solidFill>
                <a:schemeClr val="accent1"/>
              </a:solidFill>
              <a:latin typeface="Courier New" pitchFamily="49" charset="0"/>
              <a:ea typeface="Adobe Ming Std L" pitchFamily="18" charset="-128"/>
              <a:cs typeface="Courier New" pitchFamily="49" charset="0"/>
            </a:endParaRPr>
          </a:p>
        </p:txBody>
      </p:sp>
    </p:spTree>
    <p:extLst>
      <p:ext uri="{BB962C8B-B14F-4D97-AF65-F5344CB8AC3E}">
        <p14:creationId xmlns:p14="http://schemas.microsoft.com/office/powerpoint/2010/main" val="20495623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xit" presetSubtype="0" fill="hold" nodeType="afterEffect">
                                  <p:stCondLst>
                                    <p:cond delay="3000"/>
                                  </p:stCondLst>
                                  <p:childTnLst>
                                    <p:animEffect transition="out" filter="fade">
                                      <p:cBhvr>
                                        <p:cTn id="6" dur="2000"/>
                                        <p:tgtEl>
                                          <p:spTgt spid="80"/>
                                        </p:tgtEl>
                                      </p:cBhvr>
                                    </p:animEffect>
                                    <p:set>
                                      <p:cBhvr>
                                        <p:cTn id="7" dur="1" fill="hold">
                                          <p:stCondLst>
                                            <p:cond delay="1999"/>
                                          </p:stCondLst>
                                        </p:cTn>
                                        <p:tgtEl>
                                          <p:spTgt spid="80"/>
                                        </p:tgtEl>
                                        <p:attrNameLst>
                                          <p:attrName>style.visibility</p:attrName>
                                        </p:attrNameLst>
                                      </p:cBhvr>
                                      <p:to>
                                        <p:strVal val="hidden"/>
                                      </p:to>
                                    </p:set>
                                  </p:childTnLst>
                                </p:cTn>
                              </p:par>
                              <p:par>
                                <p:cTn id="8" presetID="10" presetClass="entr" presetSubtype="0" fill="hold" nodeType="withEffect">
                                  <p:stCondLst>
                                    <p:cond delay="0"/>
                                  </p:stCondLst>
                                  <p:childTnLst>
                                    <p:set>
                                      <p:cBhvr>
                                        <p:cTn id="9" dur="1" fill="hold">
                                          <p:stCondLst>
                                            <p:cond delay="0"/>
                                          </p:stCondLst>
                                        </p:cTn>
                                        <p:tgtEl>
                                          <p:spTgt spid="78"/>
                                        </p:tgtEl>
                                        <p:attrNameLst>
                                          <p:attrName>style.visibility</p:attrName>
                                        </p:attrNameLst>
                                      </p:cBhvr>
                                      <p:to>
                                        <p:strVal val="visible"/>
                                      </p:to>
                                    </p:set>
                                    <p:animEffect transition="in" filter="fade">
                                      <p:cBhvr>
                                        <p:cTn id="10" dur="2000"/>
                                        <p:tgtEl>
                                          <p:spTgt spid="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p:cNvGrpSpPr/>
          <p:nvPr/>
        </p:nvGrpSpPr>
        <p:grpSpPr>
          <a:xfrm>
            <a:off x="268007" y="1817136"/>
            <a:ext cx="4334549" cy="3099718"/>
            <a:chOff x="321341" y="2180563"/>
            <a:chExt cx="5197128" cy="3719661"/>
          </a:xfrm>
        </p:grpSpPr>
        <p:sp>
          <p:nvSpPr>
            <p:cNvPr id="4" name="Rectangle 3"/>
            <p:cNvSpPr/>
            <p:nvPr/>
          </p:nvSpPr>
          <p:spPr>
            <a:xfrm rot="19247275" flipH="1" flipV="1">
              <a:off x="5045741" y="5685963"/>
              <a:ext cx="454609" cy="214261"/>
            </a:xfrm>
            <a:prstGeom prst="rect">
              <a:avLst/>
            </a:prstGeom>
            <a:solidFill>
              <a:schemeClr val="bg1"/>
            </a:solidFill>
            <a:ln>
              <a:noFill/>
            </a:ln>
            <a:effectLst>
              <a:outerShdw blurRad="63500" sx="101000" sy="101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p:cNvSpPr/>
            <p:nvPr/>
          </p:nvSpPr>
          <p:spPr>
            <a:xfrm rot="2352725" flipH="1">
              <a:off x="321341" y="5685963"/>
              <a:ext cx="454609" cy="214261"/>
            </a:xfrm>
            <a:prstGeom prst="rect">
              <a:avLst/>
            </a:prstGeom>
            <a:solidFill>
              <a:schemeClr val="bg1"/>
            </a:solidFill>
            <a:ln>
              <a:noFill/>
            </a:ln>
            <a:effectLst>
              <a:outerShdw blurRad="63500" sx="101000" sy="101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p:cNvSpPr/>
            <p:nvPr/>
          </p:nvSpPr>
          <p:spPr>
            <a:xfrm rot="2470763" flipH="1">
              <a:off x="5063860" y="2180563"/>
              <a:ext cx="454609" cy="214261"/>
            </a:xfrm>
            <a:prstGeom prst="rect">
              <a:avLst/>
            </a:prstGeom>
            <a:solidFill>
              <a:schemeClr val="bg1"/>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p:nvSpPr>
          <p:spPr>
            <a:xfrm rot="19247275">
              <a:off x="347172" y="2196854"/>
              <a:ext cx="454609" cy="214261"/>
            </a:xfrm>
            <a:prstGeom prst="rect">
              <a:avLst/>
            </a:prstGeom>
            <a:solidFill>
              <a:schemeClr val="bg1"/>
            </a:solidFill>
            <a:ln>
              <a:noFill/>
            </a:ln>
            <a:effectLst>
              <a:outerShdw blurRad="63500" sx="101000" sy="101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00454" y="403720"/>
            <a:ext cx="3401287" cy="1243481"/>
          </a:xfrm>
          <a:prstGeom prst="rect">
            <a:avLst/>
          </a:prstGeom>
        </p:spPr>
      </p:pic>
      <p:sp>
        <p:nvSpPr>
          <p:cNvPr id="11" name="Title Tape"/>
          <p:cNvSpPr/>
          <p:nvPr/>
        </p:nvSpPr>
        <p:spPr>
          <a:xfrm rot="21364994">
            <a:off x="2135153" y="485101"/>
            <a:ext cx="571976" cy="242363"/>
          </a:xfrm>
          <a:prstGeom prst="rect">
            <a:avLst/>
          </a:prstGeom>
          <a:solidFill>
            <a:schemeClr val="bg1">
              <a:alpha val="52000"/>
            </a:scheme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2" name="Group 11"/>
          <p:cNvGrpSpPr/>
          <p:nvPr/>
        </p:nvGrpSpPr>
        <p:grpSpPr>
          <a:xfrm rot="5400000">
            <a:off x="899038" y="1323781"/>
            <a:ext cx="3080300" cy="4115740"/>
            <a:chOff x="680227" y="1194696"/>
            <a:chExt cx="3696360" cy="4934776"/>
          </a:xfrm>
        </p:grpSpPr>
        <p:sp>
          <p:nvSpPr>
            <p:cNvPr id="13" name="Border"/>
            <p:cNvSpPr/>
            <p:nvPr/>
          </p:nvSpPr>
          <p:spPr>
            <a:xfrm>
              <a:off x="680227" y="1194696"/>
              <a:ext cx="3696360" cy="4934776"/>
            </a:xfrm>
            <a:prstGeom prst="rect">
              <a:avLst/>
            </a:prstGeom>
            <a:solidFill>
              <a:schemeClr val="bg1"/>
            </a:solidFill>
            <a:ln>
              <a:noFill/>
            </a:ln>
            <a:effectLst>
              <a:outerShdw blurRad="63500" sx="101000" sy="101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Picture 13"/>
            <p:cNvPicPr>
              <a:picLocks noChangeAspect="1"/>
            </p:cNvPicPr>
            <p:nvPr/>
          </p:nvPicPr>
          <p:blipFill rotWithShape="1">
            <a:blip r:embed="rId4" cstate="print">
              <a:extLst>
                <a:ext uri="{28A0092B-C50C-407E-A947-70E740481C1C}">
                  <a14:useLocalDpi xmlns:a14="http://schemas.microsoft.com/office/drawing/2010/main" val="0"/>
                </a:ext>
              </a:extLst>
            </a:blip>
            <a:srcRect t="2671" r="3538"/>
            <a:stretch/>
          </p:blipFill>
          <p:spPr>
            <a:xfrm rot="16200000">
              <a:off x="208159" y="1970367"/>
              <a:ext cx="4631172" cy="3382236"/>
            </a:xfrm>
            <a:prstGeom prst="rect">
              <a:avLst/>
            </a:prstGeom>
          </p:spPr>
        </p:pic>
      </p:grpSp>
      <p:grpSp>
        <p:nvGrpSpPr>
          <p:cNvPr id="15" name="Group 14"/>
          <p:cNvGrpSpPr/>
          <p:nvPr/>
        </p:nvGrpSpPr>
        <p:grpSpPr>
          <a:xfrm>
            <a:off x="152023" y="1673575"/>
            <a:ext cx="4571806" cy="3386023"/>
            <a:chOff x="182275" y="2008290"/>
            <a:chExt cx="5481599" cy="4063228"/>
          </a:xfrm>
        </p:grpSpPr>
        <p:sp>
          <p:nvSpPr>
            <p:cNvPr id="16" name="Isosceles Triangle 15"/>
            <p:cNvSpPr/>
            <p:nvPr/>
          </p:nvSpPr>
          <p:spPr>
            <a:xfrm rot="19147365">
              <a:off x="207199" y="2025560"/>
              <a:ext cx="454221" cy="230197"/>
            </a:xfrm>
            <a:prstGeom prst="triangle">
              <a:avLst>
                <a:gd name="adj" fmla="val 50299"/>
              </a:avLst>
            </a:prstGeom>
            <a:solidFill>
              <a:schemeClr val="bg1"/>
            </a:solidFill>
            <a:ln>
              <a:noFill/>
            </a:ln>
            <a:effectLst>
              <a:outerShdw blurRad="63500" sx="103000" sy="103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Isosceles Triangle 16"/>
            <p:cNvSpPr/>
            <p:nvPr/>
          </p:nvSpPr>
          <p:spPr>
            <a:xfrm rot="2548948" flipH="1">
              <a:off x="5209653" y="2008290"/>
              <a:ext cx="454221" cy="230197"/>
            </a:xfrm>
            <a:prstGeom prst="triangle">
              <a:avLst>
                <a:gd name="adj" fmla="val 50299"/>
              </a:avLst>
            </a:prstGeom>
            <a:solidFill>
              <a:schemeClr val="bg1"/>
            </a:solidFill>
            <a:ln>
              <a:noFill/>
            </a:ln>
            <a:effectLst>
              <a:outerShdw blurRad="63500" sx="103000" sy="103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Isosceles Triangle 17"/>
            <p:cNvSpPr/>
            <p:nvPr/>
          </p:nvSpPr>
          <p:spPr>
            <a:xfrm rot="2452635" flipV="1">
              <a:off x="182275" y="5831382"/>
              <a:ext cx="454221" cy="230197"/>
            </a:xfrm>
            <a:prstGeom prst="triangle">
              <a:avLst>
                <a:gd name="adj" fmla="val 50299"/>
              </a:avLst>
            </a:prstGeom>
            <a:solidFill>
              <a:schemeClr val="bg1"/>
            </a:solidFill>
            <a:ln>
              <a:noFill/>
            </a:ln>
            <a:effectLst>
              <a:outerShdw blurRad="63500" sx="103000" sy="103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Isosceles Triangle 18"/>
            <p:cNvSpPr/>
            <p:nvPr/>
          </p:nvSpPr>
          <p:spPr>
            <a:xfrm rot="19147365" flipH="1" flipV="1">
              <a:off x="5181209" y="5841321"/>
              <a:ext cx="454221" cy="230197"/>
            </a:xfrm>
            <a:prstGeom prst="triangle">
              <a:avLst>
                <a:gd name="adj" fmla="val 50299"/>
              </a:avLst>
            </a:prstGeom>
            <a:solidFill>
              <a:schemeClr val="bg1"/>
            </a:solidFill>
            <a:ln>
              <a:noFill/>
            </a:ln>
            <a:effectLst>
              <a:outerShdw blurRad="63500" sx="103000" sy="103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20" name="Group 19"/>
          <p:cNvGrpSpPr/>
          <p:nvPr/>
        </p:nvGrpSpPr>
        <p:grpSpPr>
          <a:xfrm>
            <a:off x="4825591" y="650737"/>
            <a:ext cx="2570627" cy="4578527"/>
            <a:chOff x="5841049" y="990601"/>
            <a:chExt cx="3082184" cy="5494232"/>
          </a:xfrm>
        </p:grpSpPr>
        <p:grpSp>
          <p:nvGrpSpPr>
            <p:cNvPr id="21" name="Content"/>
            <p:cNvGrpSpPr/>
            <p:nvPr/>
          </p:nvGrpSpPr>
          <p:grpSpPr>
            <a:xfrm>
              <a:off x="5841049" y="990601"/>
              <a:ext cx="3082184" cy="5494232"/>
              <a:chOff x="5723546" y="2402792"/>
              <a:chExt cx="3082184" cy="2669849"/>
            </a:xfrm>
          </p:grpSpPr>
          <p:sp>
            <p:nvSpPr>
              <p:cNvPr id="25" name="Paper"/>
              <p:cNvSpPr/>
              <p:nvPr/>
            </p:nvSpPr>
            <p:spPr>
              <a:xfrm>
                <a:off x="5723546" y="2402792"/>
                <a:ext cx="3082184" cy="2669849"/>
              </a:xfrm>
              <a:custGeom>
                <a:avLst/>
                <a:gdLst>
                  <a:gd name="connsiteX0" fmla="*/ 0 w 3048000"/>
                  <a:gd name="connsiteY0" fmla="*/ 0 h 2362200"/>
                  <a:gd name="connsiteX1" fmla="*/ 3048000 w 3048000"/>
                  <a:gd name="connsiteY1" fmla="*/ 0 h 2362200"/>
                  <a:gd name="connsiteX2" fmla="*/ 3048000 w 3048000"/>
                  <a:gd name="connsiteY2" fmla="*/ 2362200 h 2362200"/>
                  <a:gd name="connsiteX3" fmla="*/ 0 w 3048000"/>
                  <a:gd name="connsiteY3" fmla="*/ 2362200 h 2362200"/>
                  <a:gd name="connsiteX4" fmla="*/ 0 w 3048000"/>
                  <a:gd name="connsiteY4" fmla="*/ 0 h 2362200"/>
                  <a:gd name="connsiteX0" fmla="*/ 0 w 3090729"/>
                  <a:gd name="connsiteY0" fmla="*/ 188008 h 2550208"/>
                  <a:gd name="connsiteX1" fmla="*/ 3090729 w 3090729"/>
                  <a:gd name="connsiteY1" fmla="*/ 0 h 2550208"/>
                  <a:gd name="connsiteX2" fmla="*/ 3048000 w 3090729"/>
                  <a:gd name="connsiteY2" fmla="*/ 2550208 h 2550208"/>
                  <a:gd name="connsiteX3" fmla="*/ 0 w 3090729"/>
                  <a:gd name="connsiteY3" fmla="*/ 2550208 h 2550208"/>
                  <a:gd name="connsiteX4" fmla="*/ 0 w 3090729"/>
                  <a:gd name="connsiteY4" fmla="*/ 188008 h 2550208"/>
                  <a:gd name="connsiteX0" fmla="*/ 0 w 3090729"/>
                  <a:gd name="connsiteY0" fmla="*/ 188008 h 2669849"/>
                  <a:gd name="connsiteX1" fmla="*/ 3090729 w 3090729"/>
                  <a:gd name="connsiteY1" fmla="*/ 0 h 2669849"/>
                  <a:gd name="connsiteX2" fmla="*/ 3048000 w 3090729"/>
                  <a:gd name="connsiteY2" fmla="*/ 2550208 h 2669849"/>
                  <a:gd name="connsiteX3" fmla="*/ 76913 w 3090729"/>
                  <a:gd name="connsiteY3" fmla="*/ 2669849 h 2669849"/>
                  <a:gd name="connsiteX4" fmla="*/ 0 w 3090729"/>
                  <a:gd name="connsiteY4" fmla="*/ 188008 h 2669849"/>
                  <a:gd name="connsiteX0" fmla="*/ 0 w 3082184"/>
                  <a:gd name="connsiteY0" fmla="*/ 104954 h 2669849"/>
                  <a:gd name="connsiteX1" fmla="*/ 3082184 w 3082184"/>
                  <a:gd name="connsiteY1" fmla="*/ 0 h 2669849"/>
                  <a:gd name="connsiteX2" fmla="*/ 3039455 w 3082184"/>
                  <a:gd name="connsiteY2" fmla="*/ 2550208 h 2669849"/>
                  <a:gd name="connsiteX3" fmla="*/ 68368 w 3082184"/>
                  <a:gd name="connsiteY3" fmla="*/ 2669849 h 2669849"/>
                  <a:gd name="connsiteX4" fmla="*/ 0 w 3082184"/>
                  <a:gd name="connsiteY4" fmla="*/ 104954 h 26698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82184" h="2669849">
                    <a:moveTo>
                      <a:pt x="0" y="104954"/>
                    </a:moveTo>
                    <a:lnTo>
                      <a:pt x="3082184" y="0"/>
                    </a:lnTo>
                    <a:lnTo>
                      <a:pt x="3039455" y="2550208"/>
                    </a:lnTo>
                    <a:lnTo>
                      <a:pt x="68368" y="2669849"/>
                    </a:lnTo>
                    <a:lnTo>
                      <a:pt x="0" y="104954"/>
                    </a:lnTo>
                    <a:close/>
                  </a:path>
                </a:pathLst>
              </a:custGeom>
              <a:solidFill>
                <a:schemeClr val="bg1">
                  <a:lumMod val="95000"/>
                </a:schemeClr>
              </a:solidFill>
              <a:ln>
                <a:noFill/>
              </a:ln>
              <a:effectLst>
                <a:outerShdw blurRad="63500" sx="101000" sy="101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a:latin typeface="Courier New" pitchFamily="49" charset="0"/>
                  <a:cs typeface="Courier New" pitchFamily="49" charset="0"/>
                </a:endParaRPr>
              </a:p>
            </p:txBody>
          </p:sp>
          <p:sp>
            <p:nvSpPr>
              <p:cNvPr id="26" name="Text"/>
              <p:cNvSpPr txBox="1"/>
              <p:nvPr/>
            </p:nvSpPr>
            <p:spPr>
              <a:xfrm rot="21405094">
                <a:off x="5909872" y="2524365"/>
                <a:ext cx="2510862" cy="152551"/>
              </a:xfrm>
              <a:prstGeom prst="rect">
                <a:avLst/>
              </a:prstGeom>
              <a:noFill/>
            </p:spPr>
            <p:txBody>
              <a:bodyPr wrap="square" rtlCol="0">
                <a:spAutoFit/>
              </a:bodyPr>
              <a:lstStyle/>
              <a:p>
                <a:r>
                  <a:rPr lang="en-US" sz="1050" b="1" dirty="0" smtClean="0">
                    <a:latin typeface="Courier New" pitchFamily="49" charset="0"/>
                    <a:ea typeface="Adobe Ming Std L" pitchFamily="18" charset="-128"/>
                    <a:cs typeface="Courier New" pitchFamily="49" charset="0"/>
                  </a:rPr>
                  <a:t>Administrative Leave</a:t>
                </a:r>
                <a:endParaRPr lang="en-US" sz="1050" b="1" dirty="0">
                  <a:latin typeface="Courier New" pitchFamily="49" charset="0"/>
                  <a:ea typeface="Adobe Ming Std L" pitchFamily="18" charset="-128"/>
                  <a:cs typeface="Courier New" pitchFamily="49" charset="0"/>
                </a:endParaRPr>
              </a:p>
            </p:txBody>
          </p:sp>
        </p:grpSp>
        <p:sp>
          <p:nvSpPr>
            <p:cNvPr id="22" name="TextBox 21"/>
            <p:cNvSpPr txBox="1"/>
            <p:nvPr/>
          </p:nvSpPr>
          <p:spPr>
            <a:xfrm>
              <a:off x="6036863" y="1535597"/>
              <a:ext cx="2497537" cy="1772793"/>
            </a:xfrm>
            <a:prstGeom prst="rect">
              <a:avLst/>
            </a:prstGeom>
            <a:noFill/>
          </p:spPr>
          <p:txBody>
            <a:bodyPr wrap="square" rtlCol="0">
              <a:spAutoFit/>
            </a:bodyPr>
            <a:lstStyle>
              <a:defPPr>
                <a:defRPr lang="en-US"/>
              </a:defPPr>
              <a:lvl1pPr>
                <a:defRPr sz="1600">
                  <a:latin typeface="Adobe Ming Std L" pitchFamily="18" charset="-128"/>
                  <a:ea typeface="Adobe Ming Std L" pitchFamily="18" charset="-128"/>
                </a:defRPr>
              </a:lvl1pPr>
            </a:lstStyle>
            <a:p>
              <a:r>
                <a:rPr lang="en-US" sz="900" dirty="0" smtClean="0">
                  <a:latin typeface="Courier New" pitchFamily="49" charset="0"/>
                  <a:cs typeface="Courier New" pitchFamily="49" charset="0"/>
                </a:rPr>
                <a:t>Every other month each employee will receive 1 day of administrative leave. These days may be used at any time but must be taken in full-day increments and will be forfeited if not used during the calendar year received.</a:t>
              </a:r>
              <a:endParaRPr lang="en-US" sz="900" dirty="0">
                <a:latin typeface="Courier New" pitchFamily="49" charset="0"/>
                <a:cs typeface="Courier New" pitchFamily="49" charset="0"/>
              </a:endParaRPr>
            </a:p>
            <a:p>
              <a:endParaRPr lang="en-US" sz="900" dirty="0">
                <a:latin typeface="Courier New" pitchFamily="49" charset="0"/>
                <a:cs typeface="Courier New" pitchFamily="49" charset="0"/>
              </a:endParaRPr>
            </a:p>
          </p:txBody>
        </p:sp>
        <p:sp>
          <p:nvSpPr>
            <p:cNvPr id="23" name="Text"/>
            <p:cNvSpPr txBox="1"/>
            <p:nvPr/>
          </p:nvSpPr>
          <p:spPr>
            <a:xfrm rot="21405094">
              <a:off x="6027501" y="3064988"/>
              <a:ext cx="2354536" cy="517064"/>
            </a:xfrm>
            <a:prstGeom prst="rect">
              <a:avLst/>
            </a:prstGeom>
            <a:noFill/>
          </p:spPr>
          <p:txBody>
            <a:bodyPr wrap="square" rtlCol="0">
              <a:spAutoFit/>
            </a:bodyPr>
            <a:lstStyle/>
            <a:p>
              <a:r>
                <a:rPr lang="en-US" sz="1050" b="1" dirty="0" smtClean="0">
                  <a:latin typeface="Courier New" pitchFamily="49" charset="0"/>
                  <a:ea typeface="Adobe Ming Std L" pitchFamily="18" charset="-128"/>
                  <a:cs typeface="Courier New" pitchFamily="49" charset="0"/>
                </a:rPr>
                <a:t>Family &amp; Medical </a:t>
              </a:r>
              <a:br>
                <a:rPr lang="en-US" sz="1050" b="1" dirty="0" smtClean="0">
                  <a:latin typeface="Courier New" pitchFamily="49" charset="0"/>
                  <a:ea typeface="Adobe Ming Std L" pitchFamily="18" charset="-128"/>
                  <a:cs typeface="Courier New" pitchFamily="49" charset="0"/>
                </a:rPr>
              </a:br>
              <a:r>
                <a:rPr lang="en-US" sz="1050" b="1" dirty="0" smtClean="0">
                  <a:latin typeface="Courier New" pitchFamily="49" charset="0"/>
                  <a:ea typeface="Adobe Ming Std L" pitchFamily="18" charset="-128"/>
                  <a:cs typeface="Courier New" pitchFamily="49" charset="0"/>
                </a:rPr>
                <a:t>Leave Act</a:t>
              </a:r>
              <a:endParaRPr lang="en-US" sz="1050" b="1" dirty="0">
                <a:latin typeface="Courier New" pitchFamily="49" charset="0"/>
                <a:ea typeface="Adobe Ming Std L" pitchFamily="18" charset="-128"/>
                <a:cs typeface="Courier New" pitchFamily="49" charset="0"/>
              </a:endParaRPr>
            </a:p>
          </p:txBody>
        </p:sp>
        <p:sp>
          <p:nvSpPr>
            <p:cNvPr id="24" name="TextBox 23"/>
            <p:cNvSpPr txBox="1"/>
            <p:nvPr/>
          </p:nvSpPr>
          <p:spPr>
            <a:xfrm>
              <a:off x="6036863" y="3547276"/>
              <a:ext cx="2497537" cy="1440395"/>
            </a:xfrm>
            <a:prstGeom prst="rect">
              <a:avLst/>
            </a:prstGeom>
            <a:noFill/>
          </p:spPr>
          <p:txBody>
            <a:bodyPr wrap="square" rtlCol="0">
              <a:spAutoFit/>
            </a:bodyPr>
            <a:lstStyle>
              <a:defPPr>
                <a:defRPr lang="en-US"/>
              </a:defPPr>
              <a:lvl1pPr>
                <a:defRPr sz="1600">
                  <a:latin typeface="Adobe Ming Std L" pitchFamily="18" charset="-128"/>
                  <a:ea typeface="Adobe Ming Std L" pitchFamily="18" charset="-128"/>
                </a:defRPr>
              </a:lvl1pPr>
            </a:lstStyle>
            <a:p>
              <a:r>
                <a:rPr lang="en-US" sz="900" dirty="0">
                  <a:latin typeface="Courier New" pitchFamily="49" charset="0"/>
                  <a:cs typeface="Courier New" pitchFamily="49" charset="0"/>
                </a:rPr>
                <a:t>The Family and Medical Leave Act requires covered employers to provide up to 12 weeks of unpaid, job-protected leave to "eligible" employees for certain family and medical reasons. </a:t>
              </a:r>
            </a:p>
          </p:txBody>
        </p:sp>
      </p:grpSp>
      <p:grpSp>
        <p:nvGrpSpPr>
          <p:cNvPr id="27" name="Group 26"/>
          <p:cNvGrpSpPr/>
          <p:nvPr/>
        </p:nvGrpSpPr>
        <p:grpSpPr>
          <a:xfrm>
            <a:off x="4702917" y="546593"/>
            <a:ext cx="2831419" cy="4787407"/>
            <a:chOff x="5693963" y="865629"/>
            <a:chExt cx="3394874" cy="5744888"/>
          </a:xfrm>
        </p:grpSpPr>
        <p:sp>
          <p:nvSpPr>
            <p:cNvPr id="28" name="Content Top"/>
            <p:cNvSpPr/>
            <p:nvPr/>
          </p:nvSpPr>
          <p:spPr>
            <a:xfrm rot="2115754">
              <a:off x="8403037" y="865629"/>
              <a:ext cx="685800" cy="290835"/>
            </a:xfrm>
            <a:prstGeom prst="rect">
              <a:avLst/>
            </a:prstGeom>
            <a:solidFill>
              <a:schemeClr val="bg1">
                <a:alpha val="52000"/>
              </a:scheme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Content bottom"/>
            <p:cNvSpPr/>
            <p:nvPr/>
          </p:nvSpPr>
          <p:spPr>
            <a:xfrm rot="2115754">
              <a:off x="5693963" y="6319682"/>
              <a:ext cx="685800" cy="290835"/>
            </a:xfrm>
            <a:prstGeom prst="rect">
              <a:avLst/>
            </a:prstGeom>
            <a:solidFill>
              <a:schemeClr val="bg1">
                <a:alpha val="52000"/>
              </a:scheme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30" name="TextBox 29"/>
          <p:cNvSpPr txBox="1"/>
          <p:nvPr/>
        </p:nvSpPr>
        <p:spPr>
          <a:xfrm>
            <a:off x="0" y="5503403"/>
            <a:ext cx="7626350" cy="253916"/>
          </a:xfrm>
          <a:prstGeom prst="rect">
            <a:avLst/>
          </a:prstGeom>
          <a:noFill/>
        </p:spPr>
        <p:txBody>
          <a:bodyPr wrap="square" rtlCol="0">
            <a:spAutoFit/>
          </a:bodyPr>
          <a:lstStyle/>
          <a:p>
            <a:pPr algn="ctr"/>
            <a:r>
              <a:rPr lang="en-US" sz="1050" dirty="0">
                <a:solidFill>
                  <a:schemeClr val="accent1"/>
                </a:solidFill>
                <a:latin typeface="Courier New" pitchFamily="49" charset="0"/>
                <a:ea typeface="Adobe Ming Std L" pitchFamily="18" charset="-128"/>
                <a:cs typeface="Courier New" pitchFamily="49" charset="0"/>
              </a:rPr>
              <a:t>photo credit: </a:t>
            </a:r>
            <a:r>
              <a:rPr lang="en-US" sz="1050" dirty="0">
                <a:solidFill>
                  <a:schemeClr val="accent1"/>
                </a:solidFill>
                <a:latin typeface="Courier New" pitchFamily="49" charset="0"/>
                <a:ea typeface="Adobe Ming Std L" pitchFamily="18" charset="-128"/>
                <a:cs typeface="Courier New" pitchFamily="49" charset="0"/>
                <a:hlinkClick r:id="rId5"/>
              </a:rPr>
              <a:t>http://www.flickr.com/photos/for_tea_too/1924570669</a:t>
            </a:r>
            <a:r>
              <a:rPr lang="en-US" sz="1050" dirty="0">
                <a:solidFill>
                  <a:schemeClr val="accent1"/>
                </a:solidFill>
                <a:latin typeface="Courier New" pitchFamily="49" charset="0"/>
                <a:ea typeface="Adobe Ming Std L" pitchFamily="18" charset="-128"/>
                <a:cs typeface="Courier New" pitchFamily="49" charset="0"/>
              </a:rPr>
              <a:t> </a:t>
            </a:r>
            <a:r>
              <a:rPr lang="en-US" sz="1050" dirty="0" smtClean="0">
                <a:solidFill>
                  <a:schemeClr val="accent1"/>
                </a:solidFill>
                <a:latin typeface="Courier New" pitchFamily="49" charset="0"/>
                <a:ea typeface="Adobe Ming Std L" pitchFamily="18" charset="-128"/>
                <a:cs typeface="Courier New" pitchFamily="49" charset="0"/>
              </a:rPr>
              <a:t>via </a:t>
            </a:r>
            <a:r>
              <a:rPr lang="en-US" sz="1050" dirty="0" smtClean="0">
                <a:solidFill>
                  <a:schemeClr val="accent1"/>
                </a:solidFill>
                <a:latin typeface="Courier New" pitchFamily="49" charset="0"/>
                <a:ea typeface="Adobe Ming Std L" pitchFamily="18" charset="-128"/>
                <a:cs typeface="Courier New" pitchFamily="49" charset="0"/>
                <a:hlinkClick r:id="rId6"/>
              </a:rPr>
              <a:t>http</a:t>
            </a:r>
            <a:r>
              <a:rPr lang="en-US" sz="1050" dirty="0">
                <a:solidFill>
                  <a:schemeClr val="accent1"/>
                </a:solidFill>
                <a:latin typeface="Courier New" pitchFamily="49" charset="0"/>
                <a:ea typeface="Adobe Ming Std L" pitchFamily="18" charset="-128"/>
                <a:cs typeface="Courier New" pitchFamily="49" charset="0"/>
                <a:hlinkClick r:id="rId6"/>
              </a:rPr>
              <a:t>://</a:t>
            </a:r>
            <a:r>
              <a:rPr lang="en-US" sz="1050" dirty="0" smtClean="0">
                <a:solidFill>
                  <a:schemeClr val="accent1"/>
                </a:solidFill>
                <a:latin typeface="Courier New" pitchFamily="49" charset="0"/>
                <a:ea typeface="Adobe Ming Std L" pitchFamily="18" charset="-128"/>
                <a:cs typeface="Courier New" pitchFamily="49" charset="0"/>
                <a:hlinkClick r:id="rId6"/>
              </a:rPr>
              <a:t>photopin.com</a:t>
            </a:r>
            <a:r>
              <a:rPr lang="en-US" sz="1050" dirty="0" smtClean="0">
                <a:solidFill>
                  <a:schemeClr val="accent1"/>
                </a:solidFill>
                <a:latin typeface="Courier New" pitchFamily="49" charset="0"/>
                <a:ea typeface="Adobe Ming Std L" pitchFamily="18" charset="-128"/>
                <a:cs typeface="Courier New" pitchFamily="49" charset="0"/>
              </a:rPr>
              <a:t> </a:t>
            </a:r>
            <a:endParaRPr lang="en-US" sz="1050" dirty="0">
              <a:solidFill>
                <a:schemeClr val="accent1"/>
              </a:solidFill>
              <a:latin typeface="Courier New" pitchFamily="49" charset="0"/>
              <a:ea typeface="Adobe Ming Std L" pitchFamily="18" charset="-128"/>
              <a:cs typeface="Courier New" pitchFamily="49" charset="0"/>
            </a:endParaRPr>
          </a:p>
        </p:txBody>
      </p:sp>
      <p:sp>
        <p:nvSpPr>
          <p:cNvPr id="31" name="Text"/>
          <p:cNvSpPr txBox="1"/>
          <p:nvPr/>
        </p:nvSpPr>
        <p:spPr>
          <a:xfrm rot="21405094">
            <a:off x="4977367" y="3903529"/>
            <a:ext cx="1963748" cy="261610"/>
          </a:xfrm>
          <a:prstGeom prst="rect">
            <a:avLst/>
          </a:prstGeom>
          <a:noFill/>
        </p:spPr>
        <p:txBody>
          <a:bodyPr wrap="square" rtlCol="0">
            <a:spAutoFit/>
          </a:bodyPr>
          <a:lstStyle/>
          <a:p>
            <a:r>
              <a:rPr lang="en-US" sz="1050" b="1" dirty="0" smtClean="0">
                <a:latin typeface="Courier New" pitchFamily="49" charset="0"/>
                <a:ea typeface="Adobe Ming Std L" pitchFamily="18" charset="-128"/>
                <a:cs typeface="Courier New" pitchFamily="49" charset="0"/>
              </a:rPr>
              <a:t>Vacation</a:t>
            </a:r>
            <a:endParaRPr lang="en-US" sz="1050" b="1" dirty="0">
              <a:latin typeface="Courier New" pitchFamily="49" charset="0"/>
              <a:ea typeface="Adobe Ming Std L" pitchFamily="18" charset="-128"/>
              <a:cs typeface="Courier New" pitchFamily="49" charset="0"/>
            </a:endParaRPr>
          </a:p>
        </p:txBody>
      </p:sp>
      <p:sp>
        <p:nvSpPr>
          <p:cNvPr id="32" name="TextBox 31"/>
          <p:cNvSpPr txBox="1"/>
          <p:nvPr/>
        </p:nvSpPr>
        <p:spPr>
          <a:xfrm>
            <a:off x="4985177" y="4152900"/>
            <a:ext cx="2083015" cy="1061829"/>
          </a:xfrm>
          <a:prstGeom prst="rect">
            <a:avLst/>
          </a:prstGeom>
          <a:noFill/>
        </p:spPr>
        <p:txBody>
          <a:bodyPr wrap="square" rtlCol="0">
            <a:spAutoFit/>
          </a:bodyPr>
          <a:lstStyle>
            <a:defPPr>
              <a:defRPr lang="en-US"/>
            </a:defPPr>
            <a:lvl1pPr>
              <a:defRPr sz="1600">
                <a:latin typeface="Adobe Ming Std L" pitchFamily="18" charset="-128"/>
                <a:ea typeface="Adobe Ming Std L" pitchFamily="18" charset="-128"/>
              </a:defRPr>
            </a:lvl1pPr>
          </a:lstStyle>
          <a:p>
            <a:r>
              <a:rPr lang="en-US" sz="900" dirty="0" smtClean="0">
                <a:latin typeface="Courier New" pitchFamily="49" charset="0"/>
                <a:cs typeface="Courier New" pitchFamily="49" charset="0"/>
              </a:rPr>
              <a:t>You are eligible for vacation after you have been paid for 1000 hours. </a:t>
            </a:r>
          </a:p>
          <a:p>
            <a:r>
              <a:rPr lang="en-US" sz="900" dirty="0" smtClean="0">
                <a:latin typeface="Courier New" pitchFamily="49" charset="0"/>
                <a:cs typeface="Courier New" pitchFamily="49" charset="0"/>
              </a:rPr>
              <a:t>The days allowed per year depends upon your total hours worked at the company.</a:t>
            </a:r>
            <a:endParaRPr lang="en-US" sz="900" dirty="0">
              <a:latin typeface="Courier New" pitchFamily="49" charset="0"/>
              <a:cs typeface="Courier New" pitchFamily="49" charset="0"/>
            </a:endParaRPr>
          </a:p>
        </p:txBody>
      </p:sp>
    </p:spTree>
    <p:extLst>
      <p:ext uri="{BB962C8B-B14F-4D97-AF65-F5344CB8AC3E}">
        <p14:creationId xmlns:p14="http://schemas.microsoft.com/office/powerpoint/2010/main" val="67616363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tile tx="0" ty="0" sx="100000" sy="100000" flip="none" algn="tl"/>
        </a:blipFill>
        <a:effectLst/>
      </p:bgPr>
    </p:bg>
    <p:spTree>
      <p:nvGrpSpPr>
        <p:cNvPr id="1" name=""/>
        <p:cNvGrpSpPr/>
        <p:nvPr/>
      </p:nvGrpSpPr>
      <p:grpSpPr>
        <a:xfrm>
          <a:off x="0" y="0"/>
          <a:ext cx="0" cy="0"/>
          <a:chOff x="0" y="0"/>
          <a:chExt cx="0" cy="0"/>
        </a:xfrm>
      </p:grpSpPr>
      <p:sp>
        <p:nvSpPr>
          <p:cNvPr id="21" name="Rectangle 20"/>
          <p:cNvSpPr/>
          <p:nvPr/>
        </p:nvSpPr>
        <p:spPr>
          <a:xfrm rot="19247275" flipH="1" flipV="1">
            <a:off x="4285097" y="4147082"/>
            <a:ext cx="379157" cy="178551"/>
          </a:xfrm>
          <a:prstGeom prst="rect">
            <a:avLst/>
          </a:prstGeom>
          <a:solidFill>
            <a:schemeClr val="bg1"/>
          </a:solidFill>
          <a:ln>
            <a:noFill/>
          </a:ln>
          <a:effectLst>
            <a:outerShdw blurRad="63500" sx="101000" sy="101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p:cNvSpPr/>
          <p:nvPr/>
        </p:nvSpPr>
        <p:spPr>
          <a:xfrm rot="2352725" flipH="1">
            <a:off x="85639" y="4130517"/>
            <a:ext cx="379157" cy="178551"/>
          </a:xfrm>
          <a:prstGeom prst="rect">
            <a:avLst/>
          </a:prstGeom>
          <a:solidFill>
            <a:schemeClr val="bg1"/>
          </a:solidFill>
          <a:ln>
            <a:noFill/>
          </a:ln>
          <a:effectLst>
            <a:outerShdw blurRad="63500" sx="101000" sy="101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p:cNvSpPr/>
          <p:nvPr/>
        </p:nvSpPr>
        <p:spPr>
          <a:xfrm rot="2070282" flipH="1">
            <a:off x="4265049" y="1333918"/>
            <a:ext cx="379157" cy="178551"/>
          </a:xfrm>
          <a:prstGeom prst="rect">
            <a:avLst/>
          </a:prstGeom>
          <a:solidFill>
            <a:schemeClr val="bg1"/>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p:cNvSpPr/>
          <p:nvPr/>
        </p:nvSpPr>
        <p:spPr>
          <a:xfrm rot="19247275">
            <a:off x="71822" y="1334150"/>
            <a:ext cx="379157" cy="178551"/>
          </a:xfrm>
          <a:prstGeom prst="rect">
            <a:avLst/>
          </a:prstGeom>
          <a:solidFill>
            <a:schemeClr val="bg1"/>
          </a:solidFill>
          <a:ln>
            <a:noFill/>
          </a:ln>
          <a:effectLst>
            <a:outerShdw blurRad="63500" sx="101000" sy="101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6" name="Picture"/>
          <p:cNvGrpSpPr/>
          <p:nvPr/>
        </p:nvGrpSpPr>
        <p:grpSpPr>
          <a:xfrm>
            <a:off x="190659" y="1333500"/>
            <a:ext cx="4359472" cy="2984500"/>
            <a:chOff x="321892" y="1396524"/>
            <a:chExt cx="5227010" cy="3581400"/>
          </a:xfrm>
        </p:grpSpPr>
        <p:sp>
          <p:nvSpPr>
            <p:cNvPr id="5" name="Border"/>
            <p:cNvSpPr/>
            <p:nvPr/>
          </p:nvSpPr>
          <p:spPr>
            <a:xfrm>
              <a:off x="321892" y="1396524"/>
              <a:ext cx="5227010" cy="3581400"/>
            </a:xfrm>
            <a:prstGeom prst="rect">
              <a:avLst/>
            </a:prstGeom>
            <a:solidFill>
              <a:schemeClr val="bg1"/>
            </a:solidFill>
            <a:ln>
              <a:noFill/>
            </a:ln>
            <a:effectLst>
              <a:outerShdw blurRad="63500" sx="101000" sy="101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Image"/>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27909" y="1544009"/>
              <a:ext cx="5012108" cy="3253148"/>
            </a:xfrm>
            <a:prstGeom prst="rect">
              <a:avLst/>
            </a:prstGeom>
          </p:spPr>
        </p:pic>
      </p:grpSp>
      <p:grpSp>
        <p:nvGrpSpPr>
          <p:cNvPr id="11" name="Content"/>
          <p:cNvGrpSpPr/>
          <p:nvPr/>
        </p:nvGrpSpPr>
        <p:grpSpPr>
          <a:xfrm>
            <a:off x="4829868" y="2247547"/>
            <a:ext cx="2514355" cy="2170154"/>
            <a:chOff x="5715000" y="2402792"/>
            <a:chExt cx="3090729" cy="2669849"/>
          </a:xfrm>
        </p:grpSpPr>
        <p:sp>
          <p:nvSpPr>
            <p:cNvPr id="10" name="Paper"/>
            <p:cNvSpPr/>
            <p:nvPr/>
          </p:nvSpPr>
          <p:spPr>
            <a:xfrm>
              <a:off x="5715000" y="2402792"/>
              <a:ext cx="3090729" cy="2669849"/>
            </a:xfrm>
            <a:custGeom>
              <a:avLst/>
              <a:gdLst>
                <a:gd name="connsiteX0" fmla="*/ 0 w 3048000"/>
                <a:gd name="connsiteY0" fmla="*/ 0 h 2362200"/>
                <a:gd name="connsiteX1" fmla="*/ 3048000 w 3048000"/>
                <a:gd name="connsiteY1" fmla="*/ 0 h 2362200"/>
                <a:gd name="connsiteX2" fmla="*/ 3048000 w 3048000"/>
                <a:gd name="connsiteY2" fmla="*/ 2362200 h 2362200"/>
                <a:gd name="connsiteX3" fmla="*/ 0 w 3048000"/>
                <a:gd name="connsiteY3" fmla="*/ 2362200 h 2362200"/>
                <a:gd name="connsiteX4" fmla="*/ 0 w 3048000"/>
                <a:gd name="connsiteY4" fmla="*/ 0 h 2362200"/>
                <a:gd name="connsiteX0" fmla="*/ 0 w 3090729"/>
                <a:gd name="connsiteY0" fmla="*/ 188008 h 2550208"/>
                <a:gd name="connsiteX1" fmla="*/ 3090729 w 3090729"/>
                <a:gd name="connsiteY1" fmla="*/ 0 h 2550208"/>
                <a:gd name="connsiteX2" fmla="*/ 3048000 w 3090729"/>
                <a:gd name="connsiteY2" fmla="*/ 2550208 h 2550208"/>
                <a:gd name="connsiteX3" fmla="*/ 0 w 3090729"/>
                <a:gd name="connsiteY3" fmla="*/ 2550208 h 2550208"/>
                <a:gd name="connsiteX4" fmla="*/ 0 w 3090729"/>
                <a:gd name="connsiteY4" fmla="*/ 188008 h 2550208"/>
                <a:gd name="connsiteX0" fmla="*/ 0 w 3090729"/>
                <a:gd name="connsiteY0" fmla="*/ 188008 h 2669849"/>
                <a:gd name="connsiteX1" fmla="*/ 3090729 w 3090729"/>
                <a:gd name="connsiteY1" fmla="*/ 0 h 2669849"/>
                <a:gd name="connsiteX2" fmla="*/ 3048000 w 3090729"/>
                <a:gd name="connsiteY2" fmla="*/ 2550208 h 2669849"/>
                <a:gd name="connsiteX3" fmla="*/ 76913 w 3090729"/>
                <a:gd name="connsiteY3" fmla="*/ 2669849 h 2669849"/>
                <a:gd name="connsiteX4" fmla="*/ 0 w 3090729"/>
                <a:gd name="connsiteY4" fmla="*/ 188008 h 26698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90729" h="2669849">
                  <a:moveTo>
                    <a:pt x="0" y="188008"/>
                  </a:moveTo>
                  <a:lnTo>
                    <a:pt x="3090729" y="0"/>
                  </a:lnTo>
                  <a:lnTo>
                    <a:pt x="3048000" y="2550208"/>
                  </a:lnTo>
                  <a:lnTo>
                    <a:pt x="76913" y="2669849"/>
                  </a:lnTo>
                  <a:lnTo>
                    <a:pt x="0" y="188008"/>
                  </a:lnTo>
                  <a:close/>
                </a:path>
              </a:pathLst>
            </a:custGeom>
            <a:solidFill>
              <a:schemeClr val="bg1">
                <a:lumMod val="95000"/>
              </a:scheme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
            <p:cNvSpPr txBox="1"/>
            <p:nvPr/>
          </p:nvSpPr>
          <p:spPr>
            <a:xfrm rot="21405094">
              <a:off x="6016178" y="2467407"/>
              <a:ext cx="2523513" cy="2499053"/>
            </a:xfrm>
            <a:prstGeom prst="rect">
              <a:avLst/>
            </a:prstGeom>
            <a:noFill/>
          </p:spPr>
          <p:txBody>
            <a:bodyPr wrap="square" rtlCol="0">
              <a:spAutoFit/>
            </a:bodyPr>
            <a:lstStyle/>
            <a:p>
              <a:r>
                <a:rPr lang="en-US" sz="1400" dirty="0">
                  <a:latin typeface="Courier New" pitchFamily="49" charset="0"/>
                  <a:ea typeface="Adobe Ming Std L" pitchFamily="18" charset="-128"/>
                  <a:cs typeface="Courier New" pitchFamily="49" charset="0"/>
                </a:rPr>
                <a:t>To continually develop the finest file management software for file collaboration, shared access and website management.</a:t>
              </a:r>
            </a:p>
          </p:txBody>
        </p:sp>
      </p:grpSp>
      <p:sp>
        <p:nvSpPr>
          <p:cNvPr id="12" name="Content Top"/>
          <p:cNvSpPr/>
          <p:nvPr/>
        </p:nvSpPr>
        <p:spPr>
          <a:xfrm rot="2115754">
            <a:off x="6881261" y="2238236"/>
            <a:ext cx="571976" cy="242363"/>
          </a:xfrm>
          <a:prstGeom prst="rect">
            <a:avLst/>
          </a:prstGeom>
          <a:solidFill>
            <a:schemeClr val="bg1">
              <a:alpha val="52000"/>
            </a:scheme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Content bottom"/>
          <p:cNvSpPr/>
          <p:nvPr/>
        </p:nvSpPr>
        <p:spPr>
          <a:xfrm rot="2115754">
            <a:off x="4720461" y="4206736"/>
            <a:ext cx="571976" cy="242363"/>
          </a:xfrm>
          <a:prstGeom prst="rect">
            <a:avLst/>
          </a:prstGeom>
          <a:solidFill>
            <a:schemeClr val="bg1">
              <a:alpha val="52000"/>
            </a:scheme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703910" y="1064555"/>
            <a:ext cx="2206570" cy="1158144"/>
          </a:xfrm>
          <a:prstGeom prst="rect">
            <a:avLst/>
          </a:prstGeom>
        </p:spPr>
      </p:pic>
      <p:sp>
        <p:nvSpPr>
          <p:cNvPr id="14" name="Title Tape"/>
          <p:cNvSpPr/>
          <p:nvPr/>
        </p:nvSpPr>
        <p:spPr>
          <a:xfrm rot="20979877">
            <a:off x="5516847" y="1082219"/>
            <a:ext cx="571976" cy="242363"/>
          </a:xfrm>
          <a:prstGeom prst="rect">
            <a:avLst/>
          </a:prstGeom>
          <a:solidFill>
            <a:schemeClr val="bg1">
              <a:alpha val="52000"/>
            </a:scheme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Isosceles Triangle 15"/>
          <p:cNvSpPr/>
          <p:nvPr/>
        </p:nvSpPr>
        <p:spPr>
          <a:xfrm rot="19147365">
            <a:off x="-47300" y="1196532"/>
            <a:ext cx="378833" cy="191831"/>
          </a:xfrm>
          <a:prstGeom prst="triangle">
            <a:avLst>
              <a:gd name="adj" fmla="val 50299"/>
            </a:avLst>
          </a:prstGeom>
          <a:solidFill>
            <a:schemeClr val="bg1"/>
          </a:solidFill>
          <a:ln>
            <a:noFill/>
          </a:ln>
          <a:effectLst>
            <a:outerShdw blurRad="63500" sx="103000" sy="103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Isosceles Triangle 17"/>
          <p:cNvSpPr/>
          <p:nvPr/>
        </p:nvSpPr>
        <p:spPr>
          <a:xfrm rot="2170192" flipH="1">
            <a:off x="4367488" y="1183740"/>
            <a:ext cx="378833" cy="191831"/>
          </a:xfrm>
          <a:prstGeom prst="triangle">
            <a:avLst>
              <a:gd name="adj" fmla="val 50299"/>
            </a:avLst>
          </a:prstGeom>
          <a:solidFill>
            <a:schemeClr val="bg1"/>
          </a:solidFill>
          <a:ln>
            <a:noFill/>
          </a:ln>
          <a:effectLst>
            <a:outerShdw blurRad="63500" sx="103000" sy="103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Isosceles Triangle 19"/>
          <p:cNvSpPr/>
          <p:nvPr/>
        </p:nvSpPr>
        <p:spPr>
          <a:xfrm rot="2452635" flipV="1">
            <a:off x="-33108" y="4263138"/>
            <a:ext cx="378833" cy="191831"/>
          </a:xfrm>
          <a:prstGeom prst="triangle">
            <a:avLst>
              <a:gd name="adj" fmla="val 50299"/>
            </a:avLst>
          </a:prstGeom>
          <a:solidFill>
            <a:schemeClr val="bg1"/>
          </a:solidFill>
          <a:ln>
            <a:noFill/>
          </a:ln>
          <a:effectLst>
            <a:outerShdw blurRad="63500" sx="103000" sy="103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Isosceles Triangle 21"/>
          <p:cNvSpPr/>
          <p:nvPr/>
        </p:nvSpPr>
        <p:spPr>
          <a:xfrm rot="19147365" flipH="1" flipV="1">
            <a:off x="4401405" y="4271420"/>
            <a:ext cx="378833" cy="191831"/>
          </a:xfrm>
          <a:prstGeom prst="triangle">
            <a:avLst>
              <a:gd name="adj" fmla="val 50299"/>
            </a:avLst>
          </a:prstGeom>
          <a:solidFill>
            <a:schemeClr val="bg1"/>
          </a:solidFill>
          <a:ln>
            <a:noFill/>
          </a:ln>
          <a:effectLst>
            <a:outerShdw blurRad="63500" sx="103000" sy="103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TextBox 26"/>
          <p:cNvSpPr txBox="1"/>
          <p:nvPr/>
        </p:nvSpPr>
        <p:spPr>
          <a:xfrm>
            <a:off x="0" y="5503403"/>
            <a:ext cx="7626350" cy="253916"/>
          </a:xfrm>
          <a:prstGeom prst="rect">
            <a:avLst/>
          </a:prstGeom>
          <a:noFill/>
        </p:spPr>
        <p:txBody>
          <a:bodyPr wrap="square" rtlCol="0">
            <a:spAutoFit/>
          </a:bodyPr>
          <a:lstStyle/>
          <a:p>
            <a:pPr algn="ctr"/>
            <a:r>
              <a:rPr lang="en-US" sz="1050" dirty="0">
                <a:solidFill>
                  <a:schemeClr val="accent1"/>
                </a:solidFill>
                <a:latin typeface="Courier New" pitchFamily="49" charset="0"/>
                <a:ea typeface="Adobe Ming Std L" pitchFamily="18" charset="-128"/>
                <a:cs typeface="Courier New" pitchFamily="49" charset="0"/>
              </a:rPr>
              <a:t>photo credit: </a:t>
            </a:r>
            <a:r>
              <a:rPr lang="it-IT" sz="1050" dirty="0">
                <a:solidFill>
                  <a:schemeClr val="accent1"/>
                </a:solidFill>
                <a:latin typeface="Courier New" pitchFamily="49" charset="0"/>
                <a:ea typeface="Adobe Ming Std L" pitchFamily="18" charset="-128"/>
                <a:cs typeface="Courier New" pitchFamily="49" charset="0"/>
                <a:hlinkClick r:id="rId6"/>
              </a:rPr>
              <a:t>http://</a:t>
            </a:r>
            <a:r>
              <a:rPr lang="it-IT" sz="1050" dirty="0" smtClean="0">
                <a:solidFill>
                  <a:schemeClr val="accent1"/>
                </a:solidFill>
                <a:latin typeface="Courier New" pitchFamily="49" charset="0"/>
                <a:ea typeface="Adobe Ming Std L" pitchFamily="18" charset="-128"/>
                <a:cs typeface="Courier New" pitchFamily="49" charset="0"/>
                <a:hlinkClick r:id="rId6"/>
              </a:rPr>
              <a:t>www.flickr.com/photos/x-ray_delta_one/4441876297</a:t>
            </a:r>
            <a:r>
              <a:rPr lang="it-IT" sz="1050" dirty="0" smtClean="0">
                <a:solidFill>
                  <a:schemeClr val="accent1"/>
                </a:solidFill>
                <a:latin typeface="Courier New" pitchFamily="49" charset="0"/>
                <a:ea typeface="Adobe Ming Std L" pitchFamily="18" charset="-128"/>
                <a:cs typeface="Courier New" pitchFamily="49" charset="0"/>
              </a:rPr>
              <a:t> </a:t>
            </a:r>
            <a:r>
              <a:rPr lang="en-US" sz="1050" dirty="0" smtClean="0">
                <a:solidFill>
                  <a:schemeClr val="accent1"/>
                </a:solidFill>
                <a:latin typeface="Courier New" pitchFamily="49" charset="0"/>
                <a:ea typeface="Adobe Ming Std L" pitchFamily="18" charset="-128"/>
                <a:cs typeface="Courier New" pitchFamily="49" charset="0"/>
              </a:rPr>
              <a:t>via </a:t>
            </a:r>
            <a:r>
              <a:rPr lang="en-US" sz="1050" dirty="0" smtClean="0">
                <a:solidFill>
                  <a:schemeClr val="accent1"/>
                </a:solidFill>
                <a:latin typeface="Courier New" pitchFamily="49" charset="0"/>
                <a:ea typeface="Adobe Ming Std L" pitchFamily="18" charset="-128"/>
                <a:cs typeface="Courier New" pitchFamily="49" charset="0"/>
                <a:hlinkClick r:id="rId7"/>
              </a:rPr>
              <a:t>http</a:t>
            </a:r>
            <a:r>
              <a:rPr lang="en-US" sz="1050" dirty="0">
                <a:solidFill>
                  <a:schemeClr val="accent1"/>
                </a:solidFill>
                <a:latin typeface="Courier New" pitchFamily="49" charset="0"/>
                <a:ea typeface="Adobe Ming Std L" pitchFamily="18" charset="-128"/>
                <a:cs typeface="Courier New" pitchFamily="49" charset="0"/>
                <a:hlinkClick r:id="rId7"/>
              </a:rPr>
              <a:t>://</a:t>
            </a:r>
            <a:r>
              <a:rPr lang="en-US" sz="1050" dirty="0" smtClean="0">
                <a:solidFill>
                  <a:schemeClr val="accent1"/>
                </a:solidFill>
                <a:latin typeface="Courier New" pitchFamily="49" charset="0"/>
                <a:ea typeface="Adobe Ming Std L" pitchFamily="18" charset="-128"/>
                <a:cs typeface="Courier New" pitchFamily="49" charset="0"/>
                <a:hlinkClick r:id="rId7"/>
              </a:rPr>
              <a:t>photopin.com</a:t>
            </a:r>
            <a:r>
              <a:rPr lang="en-US" sz="1050" dirty="0" smtClean="0">
                <a:solidFill>
                  <a:schemeClr val="accent1"/>
                </a:solidFill>
                <a:latin typeface="Courier New" pitchFamily="49" charset="0"/>
                <a:ea typeface="Adobe Ming Std L" pitchFamily="18" charset="-128"/>
                <a:cs typeface="Courier New" pitchFamily="49" charset="0"/>
              </a:rPr>
              <a:t> </a:t>
            </a:r>
            <a:endParaRPr lang="en-US" sz="1050" dirty="0">
              <a:solidFill>
                <a:schemeClr val="accent1"/>
              </a:solidFill>
              <a:latin typeface="Courier New" pitchFamily="49" charset="0"/>
              <a:ea typeface="Adobe Ming Std L" pitchFamily="18" charset="-128"/>
              <a:cs typeface="Courier New" pitchFamily="49" charset="0"/>
            </a:endParaRPr>
          </a:p>
        </p:txBody>
      </p:sp>
    </p:spTree>
    <p:extLst>
      <p:ext uri="{BB962C8B-B14F-4D97-AF65-F5344CB8AC3E}">
        <p14:creationId xmlns:p14="http://schemas.microsoft.com/office/powerpoint/2010/main" val="16357697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p:cNvGrpSpPr/>
          <p:nvPr/>
        </p:nvGrpSpPr>
        <p:grpSpPr>
          <a:xfrm rot="5400000">
            <a:off x="-727692" y="1539917"/>
            <a:ext cx="5014340" cy="2851077"/>
            <a:chOff x="-376264" y="2342691"/>
            <a:chExt cx="6017208" cy="3418444"/>
          </a:xfrm>
        </p:grpSpPr>
        <p:sp>
          <p:nvSpPr>
            <p:cNvPr id="6" name="Rectangle 5"/>
            <p:cNvSpPr/>
            <p:nvPr/>
          </p:nvSpPr>
          <p:spPr>
            <a:xfrm rot="19247275" flipH="1" flipV="1">
              <a:off x="5186335" y="5546873"/>
              <a:ext cx="454609" cy="214261"/>
            </a:xfrm>
            <a:prstGeom prst="rect">
              <a:avLst/>
            </a:prstGeom>
            <a:solidFill>
              <a:schemeClr val="bg1"/>
            </a:solidFill>
            <a:ln>
              <a:noFill/>
            </a:ln>
            <a:effectLst>
              <a:outerShdw blurRad="63500" sx="101000" sy="101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p:nvSpPr>
          <p:spPr>
            <a:xfrm rot="2352725" flipH="1">
              <a:off x="-376264" y="5546874"/>
              <a:ext cx="454609" cy="214261"/>
            </a:xfrm>
            <a:prstGeom prst="rect">
              <a:avLst/>
            </a:prstGeom>
            <a:solidFill>
              <a:schemeClr val="bg1"/>
            </a:solidFill>
            <a:ln>
              <a:noFill/>
            </a:ln>
            <a:effectLst>
              <a:outerShdw blurRad="63500" sx="101000" sy="101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rot="2470763" flipH="1">
              <a:off x="5174173" y="2366153"/>
              <a:ext cx="454609" cy="214261"/>
            </a:xfrm>
            <a:prstGeom prst="rect">
              <a:avLst/>
            </a:prstGeom>
            <a:solidFill>
              <a:schemeClr val="bg1"/>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rot="19247275">
              <a:off x="-376259" y="2342691"/>
              <a:ext cx="454609" cy="214261"/>
            </a:xfrm>
            <a:prstGeom prst="rect">
              <a:avLst/>
            </a:prstGeom>
            <a:solidFill>
              <a:schemeClr val="bg1"/>
            </a:solidFill>
            <a:ln>
              <a:noFill/>
            </a:ln>
            <a:effectLst>
              <a:outerShdw blurRad="63500" sx="101000" sy="101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12" name="Picture 1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420807" y="190500"/>
            <a:ext cx="3413478" cy="1225195"/>
          </a:xfrm>
          <a:prstGeom prst="rect">
            <a:avLst/>
          </a:prstGeom>
        </p:spPr>
      </p:pic>
      <p:sp>
        <p:nvSpPr>
          <p:cNvPr id="22" name="Title Tape"/>
          <p:cNvSpPr/>
          <p:nvPr/>
        </p:nvSpPr>
        <p:spPr>
          <a:xfrm rot="21035301">
            <a:off x="4679738" y="266846"/>
            <a:ext cx="571976" cy="242363"/>
          </a:xfrm>
          <a:prstGeom prst="rect">
            <a:avLst/>
          </a:prstGeom>
          <a:solidFill>
            <a:schemeClr val="bg1">
              <a:alpha val="52000"/>
            </a:scheme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 name="Group 1"/>
          <p:cNvGrpSpPr/>
          <p:nvPr/>
        </p:nvGrpSpPr>
        <p:grpSpPr>
          <a:xfrm rot="10800000">
            <a:off x="348772" y="554305"/>
            <a:ext cx="2828875" cy="4804631"/>
            <a:chOff x="1228325" y="1180143"/>
            <a:chExt cx="2810778" cy="4853881"/>
          </a:xfrm>
        </p:grpSpPr>
        <p:sp>
          <p:nvSpPr>
            <p:cNvPr id="11" name="Border"/>
            <p:cNvSpPr/>
            <p:nvPr/>
          </p:nvSpPr>
          <p:spPr>
            <a:xfrm>
              <a:off x="1228325" y="1180143"/>
              <a:ext cx="2810778" cy="4853881"/>
            </a:xfrm>
            <a:prstGeom prst="rect">
              <a:avLst/>
            </a:prstGeom>
            <a:solidFill>
              <a:schemeClr val="bg1"/>
            </a:solidFill>
            <a:ln>
              <a:noFill/>
            </a:ln>
            <a:effectLst>
              <a:outerShdw blurRad="63500" sx="101000" sy="101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8" name="Picture 2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10800000">
              <a:off x="1356494" y="1288493"/>
              <a:ext cx="2558372" cy="4619284"/>
            </a:xfrm>
            <a:prstGeom prst="rect">
              <a:avLst/>
            </a:prstGeom>
          </p:spPr>
        </p:pic>
      </p:grpSp>
      <p:grpSp>
        <p:nvGrpSpPr>
          <p:cNvPr id="10" name="Group 9"/>
          <p:cNvGrpSpPr/>
          <p:nvPr/>
        </p:nvGrpSpPr>
        <p:grpSpPr>
          <a:xfrm rot="5400000">
            <a:off x="-848652" y="1393462"/>
            <a:ext cx="5251457" cy="3148587"/>
            <a:chOff x="-502187" y="2160681"/>
            <a:chExt cx="6301749" cy="3775158"/>
          </a:xfrm>
        </p:grpSpPr>
        <p:sp>
          <p:nvSpPr>
            <p:cNvPr id="24" name="Isosceles Triangle 23"/>
            <p:cNvSpPr/>
            <p:nvPr/>
          </p:nvSpPr>
          <p:spPr>
            <a:xfrm rot="19147365">
              <a:off x="-501741" y="2160681"/>
              <a:ext cx="454221" cy="230197"/>
            </a:xfrm>
            <a:prstGeom prst="triangle">
              <a:avLst>
                <a:gd name="adj" fmla="val 50299"/>
              </a:avLst>
            </a:prstGeom>
            <a:solidFill>
              <a:schemeClr val="bg1"/>
            </a:solidFill>
            <a:ln>
              <a:noFill/>
            </a:ln>
            <a:effectLst>
              <a:outerShdw blurRad="63500" sx="103000" sy="103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Isosceles Triangle 24"/>
            <p:cNvSpPr/>
            <p:nvPr/>
          </p:nvSpPr>
          <p:spPr>
            <a:xfrm rot="2548948" flipH="1">
              <a:off x="5330590" y="2197283"/>
              <a:ext cx="454221" cy="230197"/>
            </a:xfrm>
            <a:prstGeom prst="triangle">
              <a:avLst>
                <a:gd name="adj" fmla="val 50299"/>
              </a:avLst>
            </a:prstGeom>
            <a:solidFill>
              <a:schemeClr val="bg1"/>
            </a:solidFill>
            <a:ln>
              <a:noFill/>
            </a:ln>
            <a:effectLst>
              <a:outerShdw blurRad="63500" sx="103000" sy="103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Isosceles Triangle 25"/>
            <p:cNvSpPr/>
            <p:nvPr/>
          </p:nvSpPr>
          <p:spPr>
            <a:xfrm rot="2452635" flipV="1">
              <a:off x="-502187" y="5699879"/>
              <a:ext cx="454221" cy="230197"/>
            </a:xfrm>
            <a:prstGeom prst="triangle">
              <a:avLst>
                <a:gd name="adj" fmla="val 50299"/>
              </a:avLst>
            </a:prstGeom>
            <a:solidFill>
              <a:schemeClr val="bg1"/>
            </a:solidFill>
            <a:ln>
              <a:noFill/>
            </a:ln>
            <a:effectLst>
              <a:outerShdw blurRad="63500" sx="103000" sy="103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Isosceles Triangle 26"/>
            <p:cNvSpPr/>
            <p:nvPr/>
          </p:nvSpPr>
          <p:spPr>
            <a:xfrm rot="19147365" flipH="1" flipV="1">
              <a:off x="5345341" y="5705642"/>
              <a:ext cx="454221" cy="230197"/>
            </a:xfrm>
            <a:prstGeom prst="triangle">
              <a:avLst>
                <a:gd name="adj" fmla="val 50299"/>
              </a:avLst>
            </a:prstGeom>
            <a:solidFill>
              <a:schemeClr val="bg1"/>
            </a:solidFill>
            <a:ln>
              <a:noFill/>
            </a:ln>
            <a:effectLst>
              <a:outerShdw blurRad="63500" sx="103000" sy="103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3" name="Group 2"/>
          <p:cNvGrpSpPr/>
          <p:nvPr/>
        </p:nvGrpSpPr>
        <p:grpSpPr>
          <a:xfrm>
            <a:off x="3558963" y="1382123"/>
            <a:ext cx="3304752" cy="3951877"/>
            <a:chOff x="5841049" y="990601"/>
            <a:chExt cx="3082184" cy="5494232"/>
          </a:xfrm>
        </p:grpSpPr>
        <p:grpSp>
          <p:nvGrpSpPr>
            <p:cNvPr id="13" name="Content"/>
            <p:cNvGrpSpPr/>
            <p:nvPr/>
          </p:nvGrpSpPr>
          <p:grpSpPr>
            <a:xfrm>
              <a:off x="5841049" y="990601"/>
              <a:ext cx="3082184" cy="5494232"/>
              <a:chOff x="5723546" y="2402792"/>
              <a:chExt cx="3082184" cy="2669849"/>
            </a:xfrm>
          </p:grpSpPr>
          <p:sp>
            <p:nvSpPr>
              <p:cNvPr id="14" name="Paper"/>
              <p:cNvSpPr/>
              <p:nvPr/>
            </p:nvSpPr>
            <p:spPr>
              <a:xfrm>
                <a:off x="5723546" y="2402792"/>
                <a:ext cx="3082184" cy="2669849"/>
              </a:xfrm>
              <a:custGeom>
                <a:avLst/>
                <a:gdLst>
                  <a:gd name="connsiteX0" fmla="*/ 0 w 3048000"/>
                  <a:gd name="connsiteY0" fmla="*/ 0 h 2362200"/>
                  <a:gd name="connsiteX1" fmla="*/ 3048000 w 3048000"/>
                  <a:gd name="connsiteY1" fmla="*/ 0 h 2362200"/>
                  <a:gd name="connsiteX2" fmla="*/ 3048000 w 3048000"/>
                  <a:gd name="connsiteY2" fmla="*/ 2362200 h 2362200"/>
                  <a:gd name="connsiteX3" fmla="*/ 0 w 3048000"/>
                  <a:gd name="connsiteY3" fmla="*/ 2362200 h 2362200"/>
                  <a:gd name="connsiteX4" fmla="*/ 0 w 3048000"/>
                  <a:gd name="connsiteY4" fmla="*/ 0 h 2362200"/>
                  <a:gd name="connsiteX0" fmla="*/ 0 w 3090729"/>
                  <a:gd name="connsiteY0" fmla="*/ 188008 h 2550208"/>
                  <a:gd name="connsiteX1" fmla="*/ 3090729 w 3090729"/>
                  <a:gd name="connsiteY1" fmla="*/ 0 h 2550208"/>
                  <a:gd name="connsiteX2" fmla="*/ 3048000 w 3090729"/>
                  <a:gd name="connsiteY2" fmla="*/ 2550208 h 2550208"/>
                  <a:gd name="connsiteX3" fmla="*/ 0 w 3090729"/>
                  <a:gd name="connsiteY3" fmla="*/ 2550208 h 2550208"/>
                  <a:gd name="connsiteX4" fmla="*/ 0 w 3090729"/>
                  <a:gd name="connsiteY4" fmla="*/ 188008 h 2550208"/>
                  <a:gd name="connsiteX0" fmla="*/ 0 w 3090729"/>
                  <a:gd name="connsiteY0" fmla="*/ 188008 h 2669849"/>
                  <a:gd name="connsiteX1" fmla="*/ 3090729 w 3090729"/>
                  <a:gd name="connsiteY1" fmla="*/ 0 h 2669849"/>
                  <a:gd name="connsiteX2" fmla="*/ 3048000 w 3090729"/>
                  <a:gd name="connsiteY2" fmla="*/ 2550208 h 2669849"/>
                  <a:gd name="connsiteX3" fmla="*/ 76913 w 3090729"/>
                  <a:gd name="connsiteY3" fmla="*/ 2669849 h 2669849"/>
                  <a:gd name="connsiteX4" fmla="*/ 0 w 3090729"/>
                  <a:gd name="connsiteY4" fmla="*/ 188008 h 2669849"/>
                  <a:gd name="connsiteX0" fmla="*/ 0 w 3082184"/>
                  <a:gd name="connsiteY0" fmla="*/ 104954 h 2669849"/>
                  <a:gd name="connsiteX1" fmla="*/ 3082184 w 3082184"/>
                  <a:gd name="connsiteY1" fmla="*/ 0 h 2669849"/>
                  <a:gd name="connsiteX2" fmla="*/ 3039455 w 3082184"/>
                  <a:gd name="connsiteY2" fmla="*/ 2550208 h 2669849"/>
                  <a:gd name="connsiteX3" fmla="*/ 68368 w 3082184"/>
                  <a:gd name="connsiteY3" fmla="*/ 2669849 h 2669849"/>
                  <a:gd name="connsiteX4" fmla="*/ 0 w 3082184"/>
                  <a:gd name="connsiteY4" fmla="*/ 104954 h 26698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82184" h="2669849">
                    <a:moveTo>
                      <a:pt x="0" y="104954"/>
                    </a:moveTo>
                    <a:lnTo>
                      <a:pt x="3082184" y="0"/>
                    </a:lnTo>
                    <a:lnTo>
                      <a:pt x="3039455" y="2550208"/>
                    </a:lnTo>
                    <a:lnTo>
                      <a:pt x="68368" y="2669849"/>
                    </a:lnTo>
                    <a:lnTo>
                      <a:pt x="0" y="104954"/>
                    </a:lnTo>
                    <a:close/>
                  </a:path>
                </a:pathLst>
              </a:custGeom>
              <a:solidFill>
                <a:schemeClr val="bg1">
                  <a:lumMod val="95000"/>
                </a:schemeClr>
              </a:solidFill>
              <a:ln>
                <a:noFill/>
              </a:ln>
              <a:effectLst>
                <a:outerShdw blurRad="63500" sx="101000" sy="101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dirty="0"/>
              </a:p>
            </p:txBody>
          </p:sp>
          <p:sp>
            <p:nvSpPr>
              <p:cNvPr id="15" name="Text"/>
              <p:cNvSpPr txBox="1"/>
              <p:nvPr/>
            </p:nvSpPr>
            <p:spPr>
              <a:xfrm rot="21405094">
                <a:off x="5911001" y="2511900"/>
                <a:ext cx="1105570" cy="187138"/>
              </a:xfrm>
              <a:prstGeom prst="rect">
                <a:avLst/>
              </a:prstGeom>
              <a:noFill/>
            </p:spPr>
            <p:txBody>
              <a:bodyPr wrap="square" rtlCol="0">
                <a:spAutoFit/>
              </a:bodyPr>
              <a:lstStyle/>
              <a:p>
                <a:r>
                  <a:rPr lang="en-US" sz="1200" b="1" dirty="0" smtClean="0">
                    <a:latin typeface="Courier New" pitchFamily="49" charset="0"/>
                    <a:ea typeface="Adobe Ming Std L" pitchFamily="18" charset="-128"/>
                    <a:cs typeface="Courier New" pitchFamily="49" charset="0"/>
                  </a:rPr>
                  <a:t>Alcohol</a:t>
                </a:r>
                <a:endParaRPr lang="en-US" sz="1200" b="1" dirty="0">
                  <a:latin typeface="Courier New" pitchFamily="49" charset="0"/>
                  <a:ea typeface="Adobe Ming Std L" pitchFamily="18" charset="-128"/>
                  <a:cs typeface="Courier New" pitchFamily="49" charset="0"/>
                </a:endParaRPr>
              </a:p>
            </p:txBody>
          </p:sp>
        </p:grpSp>
        <p:sp>
          <p:nvSpPr>
            <p:cNvPr id="29" name="TextBox 28"/>
            <p:cNvSpPr txBox="1"/>
            <p:nvPr/>
          </p:nvSpPr>
          <p:spPr>
            <a:xfrm>
              <a:off x="6036863" y="1664566"/>
              <a:ext cx="2497537" cy="2374828"/>
            </a:xfrm>
            <a:prstGeom prst="rect">
              <a:avLst/>
            </a:prstGeom>
            <a:noFill/>
          </p:spPr>
          <p:txBody>
            <a:bodyPr wrap="square" rtlCol="0">
              <a:spAutoFit/>
            </a:bodyPr>
            <a:lstStyle>
              <a:defPPr>
                <a:defRPr lang="en-US"/>
              </a:defPPr>
              <a:lvl1pPr>
                <a:defRPr sz="1600">
                  <a:latin typeface="Adobe Ming Std L" pitchFamily="18" charset="-128"/>
                  <a:ea typeface="Adobe Ming Std L" pitchFamily="18" charset="-128"/>
                </a:defRPr>
              </a:lvl1pPr>
            </a:lstStyle>
            <a:p>
              <a:r>
                <a:rPr lang="en-US" sz="1050" dirty="0">
                  <a:latin typeface="Courier New" pitchFamily="49" charset="0"/>
                  <a:cs typeface="Courier New" pitchFamily="49" charset="0"/>
                </a:rPr>
                <a:t>Not permitted on company property.</a:t>
              </a:r>
            </a:p>
            <a:p>
              <a:endParaRPr lang="en-US" sz="1050" dirty="0" smtClean="0">
                <a:latin typeface="Courier New" pitchFamily="49" charset="0"/>
                <a:cs typeface="Courier New" pitchFamily="49" charset="0"/>
              </a:endParaRPr>
            </a:p>
            <a:p>
              <a:r>
                <a:rPr lang="en-US" sz="1050" dirty="0" smtClean="0">
                  <a:latin typeface="Courier New" pitchFamily="49" charset="0"/>
                  <a:cs typeface="Courier New" pitchFamily="49" charset="0"/>
                </a:rPr>
                <a:t>Failure to comply will result in disciplinary action.</a:t>
              </a:r>
            </a:p>
            <a:p>
              <a:endParaRPr lang="en-US" sz="1050" dirty="0">
                <a:latin typeface="Courier New" pitchFamily="49" charset="0"/>
                <a:cs typeface="Courier New" pitchFamily="49" charset="0"/>
              </a:endParaRPr>
            </a:p>
            <a:p>
              <a:r>
                <a:rPr lang="en-US" sz="1050" dirty="0" smtClean="0">
                  <a:latin typeface="Courier New" pitchFamily="49" charset="0"/>
                  <a:cs typeface="Courier New" pitchFamily="49" charset="0"/>
                </a:rPr>
                <a:t>Indication of substance abuse problem may lead to suggestion of treatment.</a:t>
              </a:r>
              <a:endParaRPr lang="en-US" sz="1050" dirty="0">
                <a:latin typeface="Courier New" pitchFamily="49" charset="0"/>
                <a:cs typeface="Courier New" pitchFamily="49" charset="0"/>
              </a:endParaRPr>
            </a:p>
            <a:p>
              <a:endParaRPr lang="en-US" sz="1050" dirty="0">
                <a:latin typeface="Courier New" pitchFamily="49" charset="0"/>
                <a:cs typeface="Courier New" pitchFamily="49" charset="0"/>
              </a:endParaRPr>
            </a:p>
          </p:txBody>
        </p:sp>
        <p:sp>
          <p:nvSpPr>
            <p:cNvPr id="30" name="Text"/>
            <p:cNvSpPr txBox="1"/>
            <p:nvPr/>
          </p:nvSpPr>
          <p:spPr>
            <a:xfrm rot="21405094">
              <a:off x="6028504" y="3577341"/>
              <a:ext cx="1105570" cy="385107"/>
            </a:xfrm>
            <a:prstGeom prst="rect">
              <a:avLst/>
            </a:prstGeom>
            <a:noFill/>
          </p:spPr>
          <p:txBody>
            <a:bodyPr wrap="square" rtlCol="0">
              <a:spAutoFit/>
            </a:bodyPr>
            <a:lstStyle/>
            <a:p>
              <a:r>
                <a:rPr lang="en-US" sz="1200" b="1" dirty="0" smtClean="0">
                  <a:latin typeface="Courier New" pitchFamily="49" charset="0"/>
                  <a:ea typeface="Adobe Ming Std L" pitchFamily="18" charset="-128"/>
                  <a:cs typeface="Courier New" pitchFamily="49" charset="0"/>
                </a:rPr>
                <a:t>Drugs</a:t>
              </a:r>
              <a:endParaRPr lang="en-US" sz="1200" b="1" dirty="0">
                <a:latin typeface="Courier New" pitchFamily="49" charset="0"/>
                <a:ea typeface="Adobe Ming Std L" pitchFamily="18" charset="-128"/>
                <a:cs typeface="Courier New" pitchFamily="49" charset="0"/>
              </a:endParaRPr>
            </a:p>
          </p:txBody>
        </p:sp>
        <p:sp>
          <p:nvSpPr>
            <p:cNvPr id="31" name="TextBox 30"/>
            <p:cNvSpPr txBox="1"/>
            <p:nvPr/>
          </p:nvSpPr>
          <p:spPr>
            <a:xfrm>
              <a:off x="6036863" y="4026765"/>
              <a:ext cx="2497537" cy="2374828"/>
            </a:xfrm>
            <a:prstGeom prst="rect">
              <a:avLst/>
            </a:prstGeom>
            <a:noFill/>
          </p:spPr>
          <p:txBody>
            <a:bodyPr wrap="square" rtlCol="0">
              <a:spAutoFit/>
            </a:bodyPr>
            <a:lstStyle>
              <a:defPPr>
                <a:defRPr lang="en-US"/>
              </a:defPPr>
              <a:lvl1pPr>
                <a:defRPr sz="1600">
                  <a:latin typeface="Adobe Ming Std L" pitchFamily="18" charset="-128"/>
                  <a:ea typeface="Adobe Ming Std L" pitchFamily="18" charset="-128"/>
                </a:defRPr>
              </a:lvl1pPr>
            </a:lstStyle>
            <a:p>
              <a:r>
                <a:rPr lang="en-US" sz="1050" dirty="0">
                  <a:latin typeface="Courier New" pitchFamily="49" charset="0"/>
                  <a:cs typeface="Courier New" pitchFamily="49" charset="0"/>
                </a:rPr>
                <a:t>No employee may use or possess contraband drugs on the job or work under the influence of any such drugs</a:t>
              </a:r>
              <a:r>
                <a:rPr lang="en-US" sz="1050" dirty="0" smtClean="0">
                  <a:latin typeface="Courier New" pitchFamily="49" charset="0"/>
                  <a:cs typeface="Courier New" pitchFamily="49" charset="0"/>
                </a:rPr>
                <a:t>.</a:t>
              </a:r>
            </a:p>
            <a:p>
              <a:endParaRPr lang="en-US" sz="1050" dirty="0">
                <a:latin typeface="Courier New" pitchFamily="49" charset="0"/>
                <a:cs typeface="Courier New" pitchFamily="49" charset="0"/>
              </a:endParaRPr>
            </a:p>
            <a:p>
              <a:r>
                <a:rPr lang="en-US" sz="1050" dirty="0" smtClean="0">
                  <a:latin typeface="Courier New" pitchFamily="49" charset="0"/>
                  <a:cs typeface="Courier New" pitchFamily="49" charset="0"/>
                </a:rPr>
                <a:t>Selling, transporting, </a:t>
              </a:r>
              <a:r>
                <a:rPr lang="en-US" sz="1050" dirty="0">
                  <a:latin typeface="Courier New" pitchFamily="49" charset="0"/>
                  <a:cs typeface="Courier New" pitchFamily="49" charset="0"/>
                </a:rPr>
                <a:t>or </a:t>
              </a:r>
              <a:r>
                <a:rPr lang="en-US" sz="1050" dirty="0" smtClean="0">
                  <a:latin typeface="Courier New" pitchFamily="49" charset="0"/>
                  <a:cs typeface="Courier New" pitchFamily="49" charset="0"/>
                </a:rPr>
                <a:t>distributing drugs on company property will lead to termination and the authorities will be contacted.</a:t>
              </a:r>
              <a:endParaRPr lang="en-US" sz="1050" dirty="0">
                <a:latin typeface="Courier New" pitchFamily="49" charset="0"/>
                <a:cs typeface="Courier New" pitchFamily="49" charset="0"/>
              </a:endParaRPr>
            </a:p>
          </p:txBody>
        </p:sp>
      </p:grpSp>
      <p:grpSp>
        <p:nvGrpSpPr>
          <p:cNvPr id="4" name="Group 3"/>
          <p:cNvGrpSpPr/>
          <p:nvPr/>
        </p:nvGrpSpPr>
        <p:grpSpPr>
          <a:xfrm>
            <a:off x="3414313" y="1342041"/>
            <a:ext cx="3675153" cy="4039723"/>
            <a:chOff x="4682326" y="865629"/>
            <a:chExt cx="4406511" cy="4847668"/>
          </a:xfrm>
        </p:grpSpPr>
        <p:sp>
          <p:nvSpPr>
            <p:cNvPr id="20" name="Content Top"/>
            <p:cNvSpPr/>
            <p:nvPr/>
          </p:nvSpPr>
          <p:spPr>
            <a:xfrm rot="2115754">
              <a:off x="8403037" y="865629"/>
              <a:ext cx="685800" cy="290835"/>
            </a:xfrm>
            <a:prstGeom prst="rect">
              <a:avLst/>
            </a:prstGeom>
            <a:solidFill>
              <a:schemeClr val="bg1">
                <a:alpha val="52000"/>
              </a:scheme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Content bottom"/>
            <p:cNvSpPr/>
            <p:nvPr/>
          </p:nvSpPr>
          <p:spPr>
            <a:xfrm rot="2115754">
              <a:off x="4682326" y="5422462"/>
              <a:ext cx="685800" cy="290835"/>
            </a:xfrm>
            <a:prstGeom prst="rect">
              <a:avLst/>
            </a:prstGeom>
            <a:solidFill>
              <a:schemeClr val="bg1">
                <a:alpha val="52000"/>
              </a:scheme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32" name="TextBox 31"/>
          <p:cNvSpPr txBox="1"/>
          <p:nvPr/>
        </p:nvSpPr>
        <p:spPr>
          <a:xfrm>
            <a:off x="0" y="5503403"/>
            <a:ext cx="7626350" cy="253916"/>
          </a:xfrm>
          <a:prstGeom prst="rect">
            <a:avLst/>
          </a:prstGeom>
          <a:noFill/>
        </p:spPr>
        <p:txBody>
          <a:bodyPr wrap="square" rtlCol="0">
            <a:spAutoFit/>
          </a:bodyPr>
          <a:lstStyle/>
          <a:p>
            <a:pPr algn="ctr"/>
            <a:r>
              <a:rPr lang="en-US" sz="1050" dirty="0">
                <a:solidFill>
                  <a:schemeClr val="accent1"/>
                </a:solidFill>
                <a:latin typeface="Courier New" pitchFamily="49" charset="0"/>
                <a:ea typeface="Adobe Ming Std L" pitchFamily="18" charset="-128"/>
                <a:cs typeface="Courier New" pitchFamily="49" charset="0"/>
              </a:rPr>
              <a:t>photo credit: </a:t>
            </a:r>
            <a:r>
              <a:rPr lang="en-US" sz="1050" dirty="0">
                <a:solidFill>
                  <a:schemeClr val="accent1"/>
                </a:solidFill>
                <a:latin typeface="Courier New" pitchFamily="49" charset="0"/>
                <a:ea typeface="Adobe Ming Std L" pitchFamily="18" charset="-128"/>
                <a:cs typeface="Courier New" pitchFamily="49" charset="0"/>
                <a:hlinkClick r:id="rId5"/>
              </a:rPr>
              <a:t>http://</a:t>
            </a:r>
            <a:r>
              <a:rPr lang="en-US" sz="1050" dirty="0" smtClean="0">
                <a:solidFill>
                  <a:schemeClr val="accent1"/>
                </a:solidFill>
                <a:latin typeface="Courier New" pitchFamily="49" charset="0"/>
                <a:ea typeface="Adobe Ming Std L" pitchFamily="18" charset="-128"/>
                <a:cs typeface="Courier New" pitchFamily="49" charset="0"/>
                <a:hlinkClick r:id="rId5"/>
              </a:rPr>
              <a:t>www.flickr.com/photos/dancentury/3023768146</a:t>
            </a:r>
            <a:r>
              <a:rPr lang="en-US" sz="1050" dirty="0" smtClean="0">
                <a:solidFill>
                  <a:schemeClr val="accent1"/>
                </a:solidFill>
                <a:latin typeface="Courier New" pitchFamily="49" charset="0"/>
                <a:ea typeface="Adobe Ming Std L" pitchFamily="18" charset="-128"/>
                <a:cs typeface="Courier New" pitchFamily="49" charset="0"/>
              </a:rPr>
              <a:t> via </a:t>
            </a:r>
            <a:r>
              <a:rPr lang="en-US" sz="1050" dirty="0" smtClean="0">
                <a:solidFill>
                  <a:schemeClr val="accent1"/>
                </a:solidFill>
                <a:latin typeface="Courier New" pitchFamily="49" charset="0"/>
                <a:ea typeface="Adobe Ming Std L" pitchFamily="18" charset="-128"/>
                <a:cs typeface="Courier New" pitchFamily="49" charset="0"/>
                <a:hlinkClick r:id="rId6"/>
              </a:rPr>
              <a:t>http</a:t>
            </a:r>
            <a:r>
              <a:rPr lang="en-US" sz="1050" dirty="0">
                <a:solidFill>
                  <a:schemeClr val="accent1"/>
                </a:solidFill>
                <a:latin typeface="Courier New" pitchFamily="49" charset="0"/>
                <a:ea typeface="Adobe Ming Std L" pitchFamily="18" charset="-128"/>
                <a:cs typeface="Courier New" pitchFamily="49" charset="0"/>
                <a:hlinkClick r:id="rId6"/>
              </a:rPr>
              <a:t>://</a:t>
            </a:r>
            <a:r>
              <a:rPr lang="en-US" sz="1050" dirty="0" smtClean="0">
                <a:solidFill>
                  <a:schemeClr val="accent1"/>
                </a:solidFill>
                <a:latin typeface="Courier New" pitchFamily="49" charset="0"/>
                <a:ea typeface="Adobe Ming Std L" pitchFamily="18" charset="-128"/>
                <a:cs typeface="Courier New" pitchFamily="49" charset="0"/>
                <a:hlinkClick r:id="rId6"/>
              </a:rPr>
              <a:t>photopin.com</a:t>
            </a:r>
            <a:r>
              <a:rPr lang="en-US" sz="1050" dirty="0" smtClean="0">
                <a:solidFill>
                  <a:schemeClr val="accent1"/>
                </a:solidFill>
                <a:latin typeface="Courier New" pitchFamily="49" charset="0"/>
                <a:ea typeface="Adobe Ming Std L" pitchFamily="18" charset="-128"/>
                <a:cs typeface="Courier New" pitchFamily="49" charset="0"/>
              </a:rPr>
              <a:t> </a:t>
            </a:r>
            <a:endParaRPr lang="en-US" sz="1050" dirty="0">
              <a:solidFill>
                <a:schemeClr val="accent1"/>
              </a:solidFill>
              <a:latin typeface="Courier New" pitchFamily="49" charset="0"/>
              <a:ea typeface="Adobe Ming Std L" pitchFamily="18" charset="-128"/>
              <a:cs typeface="Courier New" pitchFamily="49" charset="0"/>
            </a:endParaRPr>
          </a:p>
        </p:txBody>
      </p:sp>
    </p:spTree>
    <p:extLst>
      <p:ext uri="{BB962C8B-B14F-4D97-AF65-F5344CB8AC3E}">
        <p14:creationId xmlns:p14="http://schemas.microsoft.com/office/powerpoint/2010/main" val="328839738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a:off x="331560" y="594238"/>
            <a:ext cx="3443325" cy="4640116"/>
            <a:chOff x="436848" y="789285"/>
            <a:chExt cx="4128550" cy="5568139"/>
          </a:xfrm>
        </p:grpSpPr>
        <p:sp>
          <p:nvSpPr>
            <p:cNvPr id="8" name="Rectangle 7"/>
            <p:cNvSpPr/>
            <p:nvPr/>
          </p:nvSpPr>
          <p:spPr>
            <a:xfrm rot="19247275" flipH="1" flipV="1">
              <a:off x="4110789" y="6143163"/>
              <a:ext cx="454609" cy="214261"/>
            </a:xfrm>
            <a:prstGeom prst="rect">
              <a:avLst/>
            </a:prstGeom>
            <a:solidFill>
              <a:schemeClr val="bg1"/>
            </a:solidFill>
            <a:ln>
              <a:noFill/>
            </a:ln>
            <a:effectLst>
              <a:outerShdw blurRad="63500" sx="101000" sy="101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rot="2352725" flipH="1">
              <a:off x="436848" y="6133224"/>
              <a:ext cx="454609" cy="214261"/>
            </a:xfrm>
            <a:prstGeom prst="rect">
              <a:avLst/>
            </a:prstGeom>
            <a:solidFill>
              <a:schemeClr val="bg1"/>
            </a:solidFill>
            <a:ln>
              <a:noFill/>
            </a:ln>
            <a:effectLst>
              <a:outerShdw blurRad="63500" sx="101000" sy="101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p:nvSpPr>
          <p:spPr>
            <a:xfrm rot="2470763" flipH="1">
              <a:off x="4099297" y="815515"/>
              <a:ext cx="454609" cy="214261"/>
            </a:xfrm>
            <a:prstGeom prst="rect">
              <a:avLst/>
            </a:prstGeom>
            <a:solidFill>
              <a:schemeClr val="bg1"/>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rot="19247275">
              <a:off x="436848" y="789285"/>
              <a:ext cx="454609" cy="214261"/>
            </a:xfrm>
            <a:prstGeom prst="rect">
              <a:avLst/>
            </a:prstGeom>
            <a:solidFill>
              <a:schemeClr val="bg1"/>
            </a:solidFill>
            <a:ln>
              <a:noFill/>
            </a:ln>
            <a:effectLst>
              <a:outerShdw blurRad="63500" sx="101000" sy="101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4" name="Group 3"/>
          <p:cNvGrpSpPr/>
          <p:nvPr/>
        </p:nvGrpSpPr>
        <p:grpSpPr>
          <a:xfrm rot="5400000">
            <a:off x="-316347" y="1253894"/>
            <a:ext cx="4714272" cy="3318943"/>
            <a:chOff x="-146073" y="2034552"/>
            <a:chExt cx="5017300" cy="3446092"/>
          </a:xfrm>
        </p:grpSpPr>
        <p:sp>
          <p:nvSpPr>
            <p:cNvPr id="5" name="Border"/>
            <p:cNvSpPr/>
            <p:nvPr/>
          </p:nvSpPr>
          <p:spPr>
            <a:xfrm>
              <a:off x="-146073" y="2034552"/>
              <a:ext cx="5017300" cy="3446092"/>
            </a:xfrm>
            <a:prstGeom prst="rect">
              <a:avLst/>
            </a:prstGeom>
            <a:solidFill>
              <a:schemeClr val="bg1"/>
            </a:solidFill>
            <a:ln>
              <a:noFill/>
            </a:ln>
            <a:effectLst>
              <a:outerShdw blurRad="63500" sx="101000" sy="101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16200000">
              <a:off x="841831" y="1439991"/>
              <a:ext cx="3101596" cy="4652395"/>
            </a:xfrm>
            <a:prstGeom prst="rect">
              <a:avLst/>
            </a:prstGeom>
          </p:spPr>
        </p:pic>
      </p:grpSp>
      <p:sp>
        <p:nvSpPr>
          <p:cNvPr id="13" name="Isosceles Triangle 12"/>
          <p:cNvSpPr/>
          <p:nvPr/>
        </p:nvSpPr>
        <p:spPr>
          <a:xfrm rot="19147365">
            <a:off x="215201" y="453138"/>
            <a:ext cx="378833" cy="191831"/>
          </a:xfrm>
          <a:prstGeom prst="triangle">
            <a:avLst>
              <a:gd name="adj" fmla="val 50299"/>
            </a:avLst>
          </a:prstGeom>
          <a:solidFill>
            <a:schemeClr val="bg1"/>
          </a:solidFill>
          <a:ln>
            <a:noFill/>
          </a:ln>
          <a:effectLst>
            <a:outerShdw blurRad="63500" sx="103000" sy="103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Isosceles Triangle 13"/>
          <p:cNvSpPr/>
          <p:nvPr/>
        </p:nvSpPr>
        <p:spPr>
          <a:xfrm rot="2548948" flipH="1">
            <a:off x="3513559" y="467529"/>
            <a:ext cx="378833" cy="191831"/>
          </a:xfrm>
          <a:prstGeom prst="triangle">
            <a:avLst>
              <a:gd name="adj" fmla="val 50299"/>
            </a:avLst>
          </a:prstGeom>
          <a:solidFill>
            <a:schemeClr val="bg1"/>
          </a:solidFill>
          <a:ln>
            <a:noFill/>
          </a:ln>
          <a:effectLst>
            <a:outerShdw blurRad="63500" sx="103000" sy="103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Isosceles Triangle 14"/>
          <p:cNvSpPr/>
          <p:nvPr/>
        </p:nvSpPr>
        <p:spPr>
          <a:xfrm rot="2452635" flipV="1">
            <a:off x="207287" y="5180467"/>
            <a:ext cx="378833" cy="191831"/>
          </a:xfrm>
          <a:prstGeom prst="triangle">
            <a:avLst>
              <a:gd name="adj" fmla="val 50299"/>
            </a:avLst>
          </a:prstGeom>
          <a:solidFill>
            <a:schemeClr val="bg1"/>
          </a:solidFill>
          <a:ln>
            <a:noFill/>
          </a:ln>
          <a:effectLst>
            <a:outerShdw blurRad="63500" sx="103000" sy="103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Isosceles Triangle 15"/>
          <p:cNvSpPr/>
          <p:nvPr/>
        </p:nvSpPr>
        <p:spPr>
          <a:xfrm rot="19147365" flipH="1" flipV="1">
            <a:off x="3512039" y="5180467"/>
            <a:ext cx="378833" cy="191831"/>
          </a:xfrm>
          <a:prstGeom prst="triangle">
            <a:avLst>
              <a:gd name="adj" fmla="val 50299"/>
            </a:avLst>
          </a:prstGeom>
          <a:solidFill>
            <a:schemeClr val="bg1"/>
          </a:solidFill>
          <a:ln>
            <a:noFill/>
          </a:ln>
          <a:effectLst>
            <a:outerShdw blurRad="63500" sx="103000" sy="103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827295" y="391143"/>
            <a:ext cx="3657298" cy="1152049"/>
          </a:xfrm>
          <a:prstGeom prst="rect">
            <a:avLst/>
          </a:prstGeom>
        </p:spPr>
      </p:pic>
      <p:sp>
        <p:nvSpPr>
          <p:cNvPr id="20" name="Title Tape"/>
          <p:cNvSpPr/>
          <p:nvPr/>
        </p:nvSpPr>
        <p:spPr>
          <a:xfrm rot="21364994">
            <a:off x="5183387" y="435049"/>
            <a:ext cx="571976" cy="242363"/>
          </a:xfrm>
          <a:prstGeom prst="rect">
            <a:avLst/>
          </a:prstGeom>
          <a:solidFill>
            <a:schemeClr val="bg1">
              <a:alpha val="52000"/>
            </a:scheme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1" name="Group 20"/>
          <p:cNvGrpSpPr/>
          <p:nvPr/>
        </p:nvGrpSpPr>
        <p:grpSpPr>
          <a:xfrm>
            <a:off x="4049841" y="1587500"/>
            <a:ext cx="3374838" cy="3499026"/>
            <a:chOff x="5841049" y="990601"/>
            <a:chExt cx="3082184" cy="5494232"/>
          </a:xfrm>
        </p:grpSpPr>
        <p:sp>
          <p:nvSpPr>
            <p:cNvPr id="26" name="Paper"/>
            <p:cNvSpPr/>
            <p:nvPr/>
          </p:nvSpPr>
          <p:spPr>
            <a:xfrm>
              <a:off x="5841049" y="990601"/>
              <a:ext cx="3082184" cy="5494232"/>
            </a:xfrm>
            <a:custGeom>
              <a:avLst/>
              <a:gdLst>
                <a:gd name="connsiteX0" fmla="*/ 0 w 3048000"/>
                <a:gd name="connsiteY0" fmla="*/ 0 h 2362200"/>
                <a:gd name="connsiteX1" fmla="*/ 3048000 w 3048000"/>
                <a:gd name="connsiteY1" fmla="*/ 0 h 2362200"/>
                <a:gd name="connsiteX2" fmla="*/ 3048000 w 3048000"/>
                <a:gd name="connsiteY2" fmla="*/ 2362200 h 2362200"/>
                <a:gd name="connsiteX3" fmla="*/ 0 w 3048000"/>
                <a:gd name="connsiteY3" fmla="*/ 2362200 h 2362200"/>
                <a:gd name="connsiteX4" fmla="*/ 0 w 3048000"/>
                <a:gd name="connsiteY4" fmla="*/ 0 h 2362200"/>
                <a:gd name="connsiteX0" fmla="*/ 0 w 3090729"/>
                <a:gd name="connsiteY0" fmla="*/ 188008 h 2550208"/>
                <a:gd name="connsiteX1" fmla="*/ 3090729 w 3090729"/>
                <a:gd name="connsiteY1" fmla="*/ 0 h 2550208"/>
                <a:gd name="connsiteX2" fmla="*/ 3048000 w 3090729"/>
                <a:gd name="connsiteY2" fmla="*/ 2550208 h 2550208"/>
                <a:gd name="connsiteX3" fmla="*/ 0 w 3090729"/>
                <a:gd name="connsiteY3" fmla="*/ 2550208 h 2550208"/>
                <a:gd name="connsiteX4" fmla="*/ 0 w 3090729"/>
                <a:gd name="connsiteY4" fmla="*/ 188008 h 2550208"/>
                <a:gd name="connsiteX0" fmla="*/ 0 w 3090729"/>
                <a:gd name="connsiteY0" fmla="*/ 188008 h 2669849"/>
                <a:gd name="connsiteX1" fmla="*/ 3090729 w 3090729"/>
                <a:gd name="connsiteY1" fmla="*/ 0 h 2669849"/>
                <a:gd name="connsiteX2" fmla="*/ 3048000 w 3090729"/>
                <a:gd name="connsiteY2" fmla="*/ 2550208 h 2669849"/>
                <a:gd name="connsiteX3" fmla="*/ 76913 w 3090729"/>
                <a:gd name="connsiteY3" fmla="*/ 2669849 h 2669849"/>
                <a:gd name="connsiteX4" fmla="*/ 0 w 3090729"/>
                <a:gd name="connsiteY4" fmla="*/ 188008 h 2669849"/>
                <a:gd name="connsiteX0" fmla="*/ 0 w 3082184"/>
                <a:gd name="connsiteY0" fmla="*/ 104954 h 2669849"/>
                <a:gd name="connsiteX1" fmla="*/ 3082184 w 3082184"/>
                <a:gd name="connsiteY1" fmla="*/ 0 h 2669849"/>
                <a:gd name="connsiteX2" fmla="*/ 3039455 w 3082184"/>
                <a:gd name="connsiteY2" fmla="*/ 2550208 h 2669849"/>
                <a:gd name="connsiteX3" fmla="*/ 68368 w 3082184"/>
                <a:gd name="connsiteY3" fmla="*/ 2669849 h 2669849"/>
                <a:gd name="connsiteX4" fmla="*/ 0 w 3082184"/>
                <a:gd name="connsiteY4" fmla="*/ 104954 h 26698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82184" h="2669849">
                  <a:moveTo>
                    <a:pt x="0" y="104954"/>
                  </a:moveTo>
                  <a:lnTo>
                    <a:pt x="3082184" y="0"/>
                  </a:lnTo>
                  <a:lnTo>
                    <a:pt x="3039455" y="2550208"/>
                  </a:lnTo>
                  <a:lnTo>
                    <a:pt x="68368" y="2669849"/>
                  </a:lnTo>
                  <a:lnTo>
                    <a:pt x="0" y="104954"/>
                  </a:lnTo>
                  <a:close/>
                </a:path>
              </a:pathLst>
            </a:custGeom>
            <a:solidFill>
              <a:schemeClr val="bg1">
                <a:lumMod val="95000"/>
              </a:schemeClr>
            </a:solidFill>
            <a:ln>
              <a:noFill/>
            </a:ln>
            <a:effectLst>
              <a:outerShdw blurRad="63500" sx="101000" sy="101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a:p>
          </p:txBody>
        </p:sp>
        <p:sp>
          <p:nvSpPr>
            <p:cNvPr id="23" name="TextBox 22"/>
            <p:cNvSpPr txBox="1"/>
            <p:nvPr/>
          </p:nvSpPr>
          <p:spPr>
            <a:xfrm>
              <a:off x="6096000" y="1358445"/>
              <a:ext cx="2497537" cy="4929415"/>
            </a:xfrm>
            <a:prstGeom prst="rect">
              <a:avLst/>
            </a:prstGeom>
            <a:noFill/>
          </p:spPr>
          <p:txBody>
            <a:bodyPr wrap="square" rtlCol="0">
              <a:spAutoFit/>
            </a:bodyPr>
            <a:lstStyle>
              <a:defPPr>
                <a:defRPr lang="en-US"/>
              </a:defPPr>
              <a:lvl1pPr>
                <a:defRPr sz="1600">
                  <a:latin typeface="Adobe Ming Std L" pitchFamily="18" charset="-128"/>
                  <a:ea typeface="Adobe Ming Std L" pitchFamily="18" charset="-128"/>
                </a:defRPr>
              </a:lvl1pPr>
            </a:lstStyle>
            <a:p>
              <a:r>
                <a:rPr lang="en-US" sz="1100" dirty="0">
                  <a:latin typeface="Courier New" pitchFamily="49" charset="0"/>
                  <a:cs typeface="Courier New" pitchFamily="49" charset="0"/>
                </a:rPr>
                <a:t>C</a:t>
              </a:r>
              <a:r>
                <a:rPr lang="en-US" sz="1100" dirty="0" smtClean="0">
                  <a:latin typeface="Courier New" pitchFamily="49" charset="0"/>
                  <a:cs typeface="Courier New" pitchFamily="49" charset="0"/>
                </a:rPr>
                <a:t>ommunications </a:t>
              </a:r>
              <a:r>
                <a:rPr lang="en-US" sz="1100" dirty="0">
                  <a:latin typeface="Courier New" pitchFamily="49" charset="0"/>
                  <a:cs typeface="Courier New" pitchFamily="49" charset="0"/>
                </a:rPr>
                <a:t>sent by </a:t>
              </a:r>
              <a:r>
                <a:rPr lang="en-US" sz="1100" dirty="0" smtClean="0">
                  <a:latin typeface="Courier New" pitchFamily="49" charset="0"/>
                  <a:cs typeface="Courier New" pitchFamily="49" charset="0"/>
                </a:rPr>
                <a:t/>
              </a:r>
              <a:br>
                <a:rPr lang="en-US" sz="1100" dirty="0" smtClean="0">
                  <a:latin typeface="Courier New" pitchFamily="49" charset="0"/>
                  <a:cs typeface="Courier New" pitchFamily="49" charset="0"/>
                </a:rPr>
              </a:br>
              <a:r>
                <a:rPr lang="en-US" sz="1100" dirty="0" smtClean="0">
                  <a:latin typeface="Courier New" pitchFamily="49" charset="0"/>
                  <a:cs typeface="Courier New" pitchFamily="49" charset="0"/>
                </a:rPr>
                <a:t>e-mail</a:t>
              </a:r>
              <a:r>
                <a:rPr lang="en-US" sz="1100" dirty="0">
                  <a:latin typeface="Courier New" pitchFamily="49" charset="0"/>
                  <a:cs typeface="Courier New" pitchFamily="49" charset="0"/>
                </a:rPr>
                <a:t>, and on the Internet, should not be considered private or personal messages</a:t>
              </a:r>
              <a:r>
                <a:rPr lang="en-US" sz="1100" dirty="0" smtClean="0">
                  <a:latin typeface="Courier New" pitchFamily="49" charset="0"/>
                  <a:cs typeface="Courier New" pitchFamily="49" charset="0"/>
                </a:rPr>
                <a:t>.</a:t>
              </a:r>
            </a:p>
            <a:p>
              <a:endParaRPr lang="en-US" sz="1100" dirty="0">
                <a:latin typeface="Courier New" pitchFamily="49" charset="0"/>
                <a:cs typeface="Courier New" pitchFamily="49" charset="0"/>
              </a:endParaRPr>
            </a:p>
            <a:p>
              <a:r>
                <a:rPr lang="en-US" sz="1100" dirty="0">
                  <a:latin typeface="Courier New" pitchFamily="49" charset="0"/>
                  <a:cs typeface="Courier New" pitchFamily="49" charset="0"/>
                </a:rPr>
                <a:t>You are responsible for using electronic communications facilities in a manner that is productive, professional, polite, and cost-effective</a:t>
              </a:r>
              <a:r>
                <a:rPr lang="en-US" sz="1100" dirty="0" smtClean="0">
                  <a:latin typeface="Courier New" pitchFamily="49" charset="0"/>
                  <a:cs typeface="Courier New" pitchFamily="49" charset="0"/>
                </a:rPr>
                <a:t>.</a:t>
              </a:r>
            </a:p>
            <a:p>
              <a:endParaRPr lang="en-US" sz="1100" dirty="0" smtClean="0">
                <a:latin typeface="Courier New" pitchFamily="49" charset="0"/>
                <a:cs typeface="Courier New" pitchFamily="49" charset="0"/>
              </a:endParaRPr>
            </a:p>
            <a:p>
              <a:r>
                <a:rPr lang="en-US" sz="1100" dirty="0">
                  <a:latin typeface="Courier New" pitchFamily="49" charset="0"/>
                  <a:cs typeface="Courier New" pitchFamily="49" charset="0"/>
                </a:rPr>
                <a:t>A violation of </a:t>
              </a:r>
              <a:r>
                <a:rPr lang="en-US" sz="1100" dirty="0" smtClean="0">
                  <a:latin typeface="Courier New" pitchFamily="49" charset="0"/>
                  <a:cs typeface="Courier New" pitchFamily="49" charset="0"/>
                </a:rPr>
                <a:t>Super Simplistic Solutions, </a:t>
              </a:r>
              <a:r>
                <a:rPr lang="en-US" sz="1100" dirty="0" err="1" smtClean="0">
                  <a:latin typeface="Courier New" pitchFamily="49" charset="0"/>
                  <a:cs typeface="Courier New" pitchFamily="49" charset="0"/>
                </a:rPr>
                <a:t>Inc’s</a:t>
              </a:r>
              <a:r>
                <a:rPr lang="en-US" sz="1100" dirty="0" smtClean="0">
                  <a:latin typeface="Courier New" pitchFamily="49" charset="0"/>
                  <a:cs typeface="Courier New" pitchFamily="49" charset="0"/>
                </a:rPr>
                <a:t> </a:t>
              </a:r>
              <a:r>
                <a:rPr lang="en-US" sz="1100" dirty="0">
                  <a:latin typeface="Courier New" pitchFamily="49" charset="0"/>
                  <a:cs typeface="Courier New" pitchFamily="49" charset="0"/>
                </a:rPr>
                <a:t>policy governing use of the electronic communications facilities may subject you to disciplinary action up to and including </a:t>
              </a:r>
              <a:r>
                <a:rPr lang="en-US" sz="1100" dirty="0" smtClean="0">
                  <a:latin typeface="Courier New" pitchFamily="49" charset="0"/>
                  <a:cs typeface="Courier New" pitchFamily="49" charset="0"/>
                </a:rPr>
                <a:t>termination.</a:t>
              </a:r>
              <a:endParaRPr lang="en-US" sz="1100" dirty="0">
                <a:latin typeface="Courier New" pitchFamily="49" charset="0"/>
                <a:cs typeface="Courier New" pitchFamily="49" charset="0"/>
              </a:endParaRPr>
            </a:p>
          </p:txBody>
        </p:sp>
      </p:grpSp>
      <p:grpSp>
        <p:nvGrpSpPr>
          <p:cNvPr id="28" name="Group 27"/>
          <p:cNvGrpSpPr/>
          <p:nvPr/>
        </p:nvGrpSpPr>
        <p:grpSpPr>
          <a:xfrm>
            <a:off x="3940281" y="1583402"/>
            <a:ext cx="3622516" cy="3564197"/>
            <a:chOff x="4745437" y="1900082"/>
            <a:chExt cx="4343400" cy="4277036"/>
          </a:xfrm>
        </p:grpSpPr>
        <p:sp>
          <p:nvSpPr>
            <p:cNvPr id="29" name="Content Top"/>
            <p:cNvSpPr/>
            <p:nvPr/>
          </p:nvSpPr>
          <p:spPr>
            <a:xfrm rot="2115754">
              <a:off x="8403037" y="1900082"/>
              <a:ext cx="685800" cy="290835"/>
            </a:xfrm>
            <a:prstGeom prst="rect">
              <a:avLst/>
            </a:prstGeom>
            <a:solidFill>
              <a:schemeClr val="bg1">
                <a:alpha val="52000"/>
              </a:scheme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Content bottom"/>
            <p:cNvSpPr/>
            <p:nvPr/>
          </p:nvSpPr>
          <p:spPr>
            <a:xfrm rot="2115754">
              <a:off x="4745437" y="5886283"/>
              <a:ext cx="685800" cy="290835"/>
            </a:xfrm>
            <a:prstGeom prst="rect">
              <a:avLst/>
            </a:prstGeom>
            <a:solidFill>
              <a:schemeClr val="bg1">
                <a:alpha val="52000"/>
              </a:scheme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31" name="TextBox 30"/>
          <p:cNvSpPr txBox="1"/>
          <p:nvPr/>
        </p:nvSpPr>
        <p:spPr>
          <a:xfrm>
            <a:off x="-454025" y="5503403"/>
            <a:ext cx="8534400" cy="230832"/>
          </a:xfrm>
          <a:prstGeom prst="rect">
            <a:avLst/>
          </a:prstGeom>
          <a:noFill/>
        </p:spPr>
        <p:txBody>
          <a:bodyPr wrap="square" rtlCol="0">
            <a:spAutoFit/>
          </a:bodyPr>
          <a:lstStyle/>
          <a:p>
            <a:pPr algn="ctr"/>
            <a:r>
              <a:rPr lang="en-US" sz="900" dirty="0">
                <a:solidFill>
                  <a:schemeClr val="accent1"/>
                </a:solidFill>
                <a:latin typeface="Courier New" pitchFamily="49" charset="0"/>
                <a:ea typeface="Adobe Ming Std L" pitchFamily="18" charset="-128"/>
                <a:cs typeface="Courier New" pitchFamily="49" charset="0"/>
              </a:rPr>
              <a:t>photo credit: </a:t>
            </a:r>
            <a:r>
              <a:rPr lang="en-US" sz="900" dirty="0">
                <a:solidFill>
                  <a:schemeClr val="accent1"/>
                </a:solidFill>
                <a:latin typeface="Courier New" pitchFamily="49" charset="0"/>
                <a:ea typeface="Adobe Ming Std L" pitchFamily="18" charset="-128"/>
                <a:cs typeface="Courier New" pitchFamily="49" charset="0"/>
                <a:hlinkClick r:id="rId5"/>
              </a:rPr>
              <a:t>http://www.flickr.com/photos/annabelfarleyphotography/5211944207</a:t>
            </a:r>
            <a:r>
              <a:rPr lang="en-US" sz="900" dirty="0">
                <a:solidFill>
                  <a:schemeClr val="accent1"/>
                </a:solidFill>
                <a:latin typeface="Courier New" pitchFamily="49" charset="0"/>
                <a:ea typeface="Adobe Ming Std L" pitchFamily="18" charset="-128"/>
                <a:cs typeface="Courier New" pitchFamily="49" charset="0"/>
              </a:rPr>
              <a:t> </a:t>
            </a:r>
            <a:r>
              <a:rPr lang="en-US" sz="900" dirty="0" smtClean="0">
                <a:solidFill>
                  <a:schemeClr val="accent1"/>
                </a:solidFill>
                <a:latin typeface="Courier New" pitchFamily="49" charset="0"/>
                <a:ea typeface="Adobe Ming Std L" pitchFamily="18" charset="-128"/>
                <a:cs typeface="Courier New" pitchFamily="49" charset="0"/>
              </a:rPr>
              <a:t>via </a:t>
            </a:r>
            <a:r>
              <a:rPr lang="en-US" sz="900" dirty="0" smtClean="0">
                <a:solidFill>
                  <a:schemeClr val="accent1"/>
                </a:solidFill>
                <a:latin typeface="Courier New" pitchFamily="49" charset="0"/>
                <a:ea typeface="Adobe Ming Std L" pitchFamily="18" charset="-128"/>
                <a:cs typeface="Courier New" pitchFamily="49" charset="0"/>
                <a:hlinkClick r:id="rId6"/>
              </a:rPr>
              <a:t>http</a:t>
            </a:r>
            <a:r>
              <a:rPr lang="en-US" sz="900" dirty="0">
                <a:solidFill>
                  <a:schemeClr val="accent1"/>
                </a:solidFill>
                <a:latin typeface="Courier New" pitchFamily="49" charset="0"/>
                <a:ea typeface="Adobe Ming Std L" pitchFamily="18" charset="-128"/>
                <a:cs typeface="Courier New" pitchFamily="49" charset="0"/>
                <a:hlinkClick r:id="rId6"/>
              </a:rPr>
              <a:t>://</a:t>
            </a:r>
            <a:r>
              <a:rPr lang="en-US" sz="900" dirty="0" smtClean="0">
                <a:solidFill>
                  <a:schemeClr val="accent1"/>
                </a:solidFill>
                <a:latin typeface="Courier New" pitchFamily="49" charset="0"/>
                <a:ea typeface="Adobe Ming Std L" pitchFamily="18" charset="-128"/>
                <a:cs typeface="Courier New" pitchFamily="49" charset="0"/>
                <a:hlinkClick r:id="rId6"/>
              </a:rPr>
              <a:t>photopin.com</a:t>
            </a:r>
            <a:r>
              <a:rPr lang="en-US" sz="900" dirty="0" smtClean="0">
                <a:solidFill>
                  <a:schemeClr val="accent1"/>
                </a:solidFill>
                <a:latin typeface="Courier New" pitchFamily="49" charset="0"/>
                <a:ea typeface="Adobe Ming Std L" pitchFamily="18" charset="-128"/>
                <a:cs typeface="Courier New" pitchFamily="49" charset="0"/>
              </a:rPr>
              <a:t> </a:t>
            </a:r>
            <a:endParaRPr lang="en-US" sz="900" dirty="0">
              <a:solidFill>
                <a:schemeClr val="accent1"/>
              </a:solidFill>
              <a:latin typeface="Courier New" pitchFamily="49" charset="0"/>
              <a:ea typeface="Adobe Ming Std L" pitchFamily="18" charset="-128"/>
              <a:cs typeface="Courier New" pitchFamily="49" charset="0"/>
            </a:endParaRPr>
          </a:p>
        </p:txBody>
      </p:sp>
    </p:spTree>
    <p:extLst>
      <p:ext uri="{BB962C8B-B14F-4D97-AF65-F5344CB8AC3E}">
        <p14:creationId xmlns:p14="http://schemas.microsoft.com/office/powerpoint/2010/main" val="419034869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Group 17"/>
          <p:cNvGrpSpPr/>
          <p:nvPr/>
        </p:nvGrpSpPr>
        <p:grpSpPr>
          <a:xfrm>
            <a:off x="282263" y="1970310"/>
            <a:ext cx="3860312" cy="2837834"/>
            <a:chOff x="338433" y="2364372"/>
            <a:chExt cx="4628517" cy="3405401"/>
          </a:xfrm>
        </p:grpSpPr>
        <p:sp>
          <p:nvSpPr>
            <p:cNvPr id="19" name="Rectangle 18"/>
            <p:cNvSpPr/>
            <p:nvPr/>
          </p:nvSpPr>
          <p:spPr>
            <a:xfrm rot="19247275" flipH="1" flipV="1">
              <a:off x="4512341" y="5555512"/>
              <a:ext cx="454609" cy="214261"/>
            </a:xfrm>
            <a:prstGeom prst="rect">
              <a:avLst/>
            </a:prstGeom>
            <a:solidFill>
              <a:schemeClr val="bg1"/>
            </a:solidFill>
            <a:ln>
              <a:noFill/>
            </a:ln>
            <a:effectLst>
              <a:outerShdw blurRad="63500" sx="101000" sy="101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p:cNvSpPr/>
            <p:nvPr/>
          </p:nvSpPr>
          <p:spPr>
            <a:xfrm rot="2352725" flipH="1">
              <a:off x="360499" y="5527732"/>
              <a:ext cx="454609" cy="214261"/>
            </a:xfrm>
            <a:prstGeom prst="rect">
              <a:avLst/>
            </a:prstGeom>
            <a:solidFill>
              <a:schemeClr val="bg1"/>
            </a:solidFill>
            <a:ln>
              <a:noFill/>
            </a:ln>
            <a:effectLst>
              <a:outerShdw blurRad="63500" sx="101000" sy="101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p:cNvSpPr/>
            <p:nvPr/>
          </p:nvSpPr>
          <p:spPr>
            <a:xfrm rot="2470763" flipH="1">
              <a:off x="4476644" y="2365486"/>
              <a:ext cx="454609" cy="214261"/>
            </a:xfrm>
            <a:prstGeom prst="rect">
              <a:avLst/>
            </a:prstGeom>
            <a:solidFill>
              <a:schemeClr val="bg1"/>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p:cNvSpPr/>
            <p:nvPr/>
          </p:nvSpPr>
          <p:spPr>
            <a:xfrm rot="19247275">
              <a:off x="338433" y="2364372"/>
              <a:ext cx="454609" cy="214261"/>
            </a:xfrm>
            <a:prstGeom prst="rect">
              <a:avLst/>
            </a:prstGeom>
            <a:solidFill>
              <a:schemeClr val="bg1"/>
            </a:solidFill>
            <a:ln>
              <a:noFill/>
            </a:ln>
            <a:effectLst>
              <a:outerShdw blurRad="63500" sx="101000" sy="101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08610" y="419201"/>
            <a:ext cx="3401287" cy="1219099"/>
          </a:xfrm>
          <a:prstGeom prst="rect">
            <a:avLst/>
          </a:prstGeom>
        </p:spPr>
      </p:pic>
      <p:sp>
        <p:nvSpPr>
          <p:cNvPr id="26" name="Title Tape"/>
          <p:cNvSpPr/>
          <p:nvPr/>
        </p:nvSpPr>
        <p:spPr>
          <a:xfrm rot="21364994">
            <a:off x="2470947" y="485101"/>
            <a:ext cx="571976" cy="242363"/>
          </a:xfrm>
          <a:prstGeom prst="rect">
            <a:avLst/>
          </a:prstGeom>
          <a:solidFill>
            <a:schemeClr val="bg1">
              <a:alpha val="52000"/>
            </a:scheme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7" name="Group 26"/>
          <p:cNvGrpSpPr/>
          <p:nvPr/>
        </p:nvGrpSpPr>
        <p:grpSpPr>
          <a:xfrm rot="5400000">
            <a:off x="746032" y="1509291"/>
            <a:ext cx="2921000" cy="3721707"/>
            <a:chOff x="762000" y="1709872"/>
            <a:chExt cx="3505200" cy="4462330"/>
          </a:xfrm>
        </p:grpSpPr>
        <p:sp>
          <p:nvSpPr>
            <p:cNvPr id="28" name="Border"/>
            <p:cNvSpPr/>
            <p:nvPr/>
          </p:nvSpPr>
          <p:spPr>
            <a:xfrm>
              <a:off x="762000" y="1709872"/>
              <a:ext cx="3505200" cy="4462330"/>
            </a:xfrm>
            <a:prstGeom prst="rect">
              <a:avLst/>
            </a:prstGeom>
            <a:solidFill>
              <a:schemeClr val="bg1"/>
            </a:solidFill>
            <a:ln>
              <a:noFill/>
            </a:ln>
            <a:effectLst>
              <a:outerShdw blurRad="63500" sx="101000" sy="101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9" name="Picture 28"/>
            <p:cNvPicPr>
              <a:picLocks noChangeAspect="1"/>
            </p:cNvPicPr>
            <p:nvPr/>
          </p:nvPicPr>
          <p:blipFill rotWithShape="1">
            <a:blip r:embed="rId4" cstate="print">
              <a:extLst>
                <a:ext uri="{28A0092B-C50C-407E-A947-70E740481C1C}">
                  <a14:useLocalDpi xmlns:a14="http://schemas.microsoft.com/office/drawing/2010/main" val="0"/>
                </a:ext>
              </a:extLst>
            </a:blip>
            <a:srcRect l="1299" t="2345" r="1875" b="1217"/>
            <a:stretch/>
          </p:blipFill>
          <p:spPr>
            <a:xfrm rot="16200000">
              <a:off x="446265" y="2375656"/>
              <a:ext cx="4151842" cy="3114461"/>
            </a:xfrm>
            <a:prstGeom prst="rect">
              <a:avLst/>
            </a:prstGeom>
          </p:spPr>
        </p:pic>
      </p:grpSp>
      <p:grpSp>
        <p:nvGrpSpPr>
          <p:cNvPr id="30" name="Group 29"/>
          <p:cNvGrpSpPr/>
          <p:nvPr/>
        </p:nvGrpSpPr>
        <p:grpSpPr>
          <a:xfrm>
            <a:off x="164521" y="1814967"/>
            <a:ext cx="4100540" cy="3131717"/>
            <a:chOff x="197260" y="2177960"/>
            <a:chExt cx="4916551" cy="3758060"/>
          </a:xfrm>
        </p:grpSpPr>
        <p:sp>
          <p:nvSpPr>
            <p:cNvPr id="31" name="Isosceles Triangle 30"/>
            <p:cNvSpPr/>
            <p:nvPr/>
          </p:nvSpPr>
          <p:spPr>
            <a:xfrm rot="19147365">
              <a:off x="197260" y="2177960"/>
              <a:ext cx="454221" cy="230197"/>
            </a:xfrm>
            <a:prstGeom prst="triangle">
              <a:avLst>
                <a:gd name="adj" fmla="val 50299"/>
              </a:avLst>
            </a:prstGeom>
            <a:solidFill>
              <a:schemeClr val="bg1"/>
            </a:solidFill>
            <a:ln>
              <a:noFill/>
            </a:ln>
            <a:effectLst>
              <a:outerShdw blurRad="63500" sx="103000" sy="103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Isosceles Triangle 31"/>
            <p:cNvSpPr/>
            <p:nvPr/>
          </p:nvSpPr>
          <p:spPr>
            <a:xfrm rot="2548948" flipH="1">
              <a:off x="4633065" y="2200463"/>
              <a:ext cx="454221" cy="230197"/>
            </a:xfrm>
            <a:prstGeom prst="triangle">
              <a:avLst>
                <a:gd name="adj" fmla="val 50299"/>
              </a:avLst>
            </a:prstGeom>
            <a:solidFill>
              <a:schemeClr val="bg1"/>
            </a:solidFill>
            <a:ln>
              <a:noFill/>
            </a:ln>
            <a:effectLst>
              <a:outerShdw blurRad="63500" sx="103000" sy="103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Isosceles Triangle 32"/>
            <p:cNvSpPr/>
            <p:nvPr/>
          </p:nvSpPr>
          <p:spPr>
            <a:xfrm rot="2452635" flipV="1">
              <a:off x="211643" y="5688731"/>
              <a:ext cx="454221" cy="230197"/>
            </a:xfrm>
            <a:prstGeom prst="triangle">
              <a:avLst>
                <a:gd name="adj" fmla="val 50299"/>
              </a:avLst>
            </a:prstGeom>
            <a:solidFill>
              <a:schemeClr val="bg1"/>
            </a:solidFill>
            <a:ln>
              <a:noFill/>
            </a:ln>
            <a:effectLst>
              <a:outerShdw blurRad="63500" sx="103000" sy="103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Isosceles Triangle 33"/>
            <p:cNvSpPr/>
            <p:nvPr/>
          </p:nvSpPr>
          <p:spPr>
            <a:xfrm rot="19147365" flipH="1" flipV="1">
              <a:off x="4659590" y="5705823"/>
              <a:ext cx="454221" cy="230197"/>
            </a:xfrm>
            <a:prstGeom prst="triangle">
              <a:avLst>
                <a:gd name="adj" fmla="val 50299"/>
              </a:avLst>
            </a:prstGeom>
            <a:solidFill>
              <a:schemeClr val="bg1"/>
            </a:solidFill>
            <a:ln>
              <a:noFill/>
            </a:ln>
            <a:effectLst>
              <a:outerShdw blurRad="63500" sx="103000" sy="103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35" name="Group 34"/>
          <p:cNvGrpSpPr/>
          <p:nvPr/>
        </p:nvGrpSpPr>
        <p:grpSpPr>
          <a:xfrm>
            <a:off x="4634931" y="675643"/>
            <a:ext cx="2586522" cy="4598807"/>
            <a:chOff x="5841049" y="990601"/>
            <a:chExt cx="3101242" cy="5518568"/>
          </a:xfrm>
        </p:grpSpPr>
        <p:grpSp>
          <p:nvGrpSpPr>
            <p:cNvPr id="36" name="Content"/>
            <p:cNvGrpSpPr/>
            <p:nvPr/>
          </p:nvGrpSpPr>
          <p:grpSpPr>
            <a:xfrm>
              <a:off x="5841049" y="990601"/>
              <a:ext cx="3101242" cy="5494232"/>
              <a:chOff x="5723546" y="2402792"/>
              <a:chExt cx="3101242" cy="2669849"/>
            </a:xfrm>
          </p:grpSpPr>
          <p:sp>
            <p:nvSpPr>
              <p:cNvPr id="40" name="Paper"/>
              <p:cNvSpPr/>
              <p:nvPr/>
            </p:nvSpPr>
            <p:spPr>
              <a:xfrm>
                <a:off x="5723546" y="2402792"/>
                <a:ext cx="3082184" cy="2669849"/>
              </a:xfrm>
              <a:custGeom>
                <a:avLst/>
                <a:gdLst>
                  <a:gd name="connsiteX0" fmla="*/ 0 w 3048000"/>
                  <a:gd name="connsiteY0" fmla="*/ 0 h 2362200"/>
                  <a:gd name="connsiteX1" fmla="*/ 3048000 w 3048000"/>
                  <a:gd name="connsiteY1" fmla="*/ 0 h 2362200"/>
                  <a:gd name="connsiteX2" fmla="*/ 3048000 w 3048000"/>
                  <a:gd name="connsiteY2" fmla="*/ 2362200 h 2362200"/>
                  <a:gd name="connsiteX3" fmla="*/ 0 w 3048000"/>
                  <a:gd name="connsiteY3" fmla="*/ 2362200 h 2362200"/>
                  <a:gd name="connsiteX4" fmla="*/ 0 w 3048000"/>
                  <a:gd name="connsiteY4" fmla="*/ 0 h 2362200"/>
                  <a:gd name="connsiteX0" fmla="*/ 0 w 3090729"/>
                  <a:gd name="connsiteY0" fmla="*/ 188008 h 2550208"/>
                  <a:gd name="connsiteX1" fmla="*/ 3090729 w 3090729"/>
                  <a:gd name="connsiteY1" fmla="*/ 0 h 2550208"/>
                  <a:gd name="connsiteX2" fmla="*/ 3048000 w 3090729"/>
                  <a:gd name="connsiteY2" fmla="*/ 2550208 h 2550208"/>
                  <a:gd name="connsiteX3" fmla="*/ 0 w 3090729"/>
                  <a:gd name="connsiteY3" fmla="*/ 2550208 h 2550208"/>
                  <a:gd name="connsiteX4" fmla="*/ 0 w 3090729"/>
                  <a:gd name="connsiteY4" fmla="*/ 188008 h 2550208"/>
                  <a:gd name="connsiteX0" fmla="*/ 0 w 3090729"/>
                  <a:gd name="connsiteY0" fmla="*/ 188008 h 2669849"/>
                  <a:gd name="connsiteX1" fmla="*/ 3090729 w 3090729"/>
                  <a:gd name="connsiteY1" fmla="*/ 0 h 2669849"/>
                  <a:gd name="connsiteX2" fmla="*/ 3048000 w 3090729"/>
                  <a:gd name="connsiteY2" fmla="*/ 2550208 h 2669849"/>
                  <a:gd name="connsiteX3" fmla="*/ 76913 w 3090729"/>
                  <a:gd name="connsiteY3" fmla="*/ 2669849 h 2669849"/>
                  <a:gd name="connsiteX4" fmla="*/ 0 w 3090729"/>
                  <a:gd name="connsiteY4" fmla="*/ 188008 h 2669849"/>
                  <a:gd name="connsiteX0" fmla="*/ 0 w 3082184"/>
                  <a:gd name="connsiteY0" fmla="*/ 104954 h 2669849"/>
                  <a:gd name="connsiteX1" fmla="*/ 3082184 w 3082184"/>
                  <a:gd name="connsiteY1" fmla="*/ 0 h 2669849"/>
                  <a:gd name="connsiteX2" fmla="*/ 3039455 w 3082184"/>
                  <a:gd name="connsiteY2" fmla="*/ 2550208 h 2669849"/>
                  <a:gd name="connsiteX3" fmla="*/ 68368 w 3082184"/>
                  <a:gd name="connsiteY3" fmla="*/ 2669849 h 2669849"/>
                  <a:gd name="connsiteX4" fmla="*/ 0 w 3082184"/>
                  <a:gd name="connsiteY4" fmla="*/ 104954 h 26698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82184" h="2669849">
                    <a:moveTo>
                      <a:pt x="0" y="104954"/>
                    </a:moveTo>
                    <a:lnTo>
                      <a:pt x="3082184" y="0"/>
                    </a:lnTo>
                    <a:lnTo>
                      <a:pt x="3039455" y="2550208"/>
                    </a:lnTo>
                    <a:lnTo>
                      <a:pt x="68368" y="2669849"/>
                    </a:lnTo>
                    <a:lnTo>
                      <a:pt x="0" y="104954"/>
                    </a:lnTo>
                    <a:close/>
                  </a:path>
                </a:pathLst>
              </a:custGeom>
              <a:solidFill>
                <a:schemeClr val="bg1">
                  <a:lumMod val="95000"/>
                </a:schemeClr>
              </a:solidFill>
              <a:ln>
                <a:noFill/>
              </a:ln>
              <a:effectLst>
                <a:outerShdw blurRad="63500" sx="101000" sy="101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1" name="Text"/>
              <p:cNvSpPr txBox="1"/>
              <p:nvPr/>
            </p:nvSpPr>
            <p:spPr>
              <a:xfrm rot="21405094">
                <a:off x="5735971" y="2512227"/>
                <a:ext cx="3088817" cy="305102"/>
              </a:xfrm>
              <a:prstGeom prst="rect">
                <a:avLst/>
              </a:prstGeom>
              <a:noFill/>
            </p:spPr>
            <p:txBody>
              <a:bodyPr wrap="square" rtlCol="0">
                <a:spAutoFit/>
              </a:bodyPr>
              <a:lstStyle/>
              <a:p>
                <a:r>
                  <a:rPr lang="en-US" sz="1400" b="1" dirty="0" smtClean="0">
                    <a:latin typeface="Courier New" pitchFamily="49" charset="0"/>
                    <a:ea typeface="Adobe Ming Std L" pitchFamily="18" charset="-128"/>
                    <a:cs typeface="Courier New" pitchFamily="49" charset="0"/>
                  </a:rPr>
                  <a:t>Time off without compensation</a:t>
                </a:r>
                <a:endParaRPr lang="en-US" sz="1400" b="1" dirty="0">
                  <a:latin typeface="Courier New" pitchFamily="49" charset="0"/>
                  <a:ea typeface="Adobe Ming Std L" pitchFamily="18" charset="-128"/>
                  <a:cs typeface="Courier New" pitchFamily="49" charset="0"/>
                </a:endParaRPr>
              </a:p>
            </p:txBody>
          </p:sp>
        </p:grpSp>
        <p:sp>
          <p:nvSpPr>
            <p:cNvPr id="37" name="TextBox 36"/>
            <p:cNvSpPr txBox="1"/>
            <p:nvPr/>
          </p:nvSpPr>
          <p:spPr>
            <a:xfrm>
              <a:off x="6092026" y="1938687"/>
              <a:ext cx="2497537" cy="4570482"/>
            </a:xfrm>
            <a:prstGeom prst="rect">
              <a:avLst/>
            </a:prstGeom>
            <a:noFill/>
          </p:spPr>
          <p:txBody>
            <a:bodyPr wrap="square" rtlCol="0">
              <a:spAutoFit/>
            </a:bodyPr>
            <a:lstStyle>
              <a:defPPr>
                <a:defRPr lang="en-US"/>
              </a:defPPr>
              <a:lvl1pPr>
                <a:defRPr sz="1600">
                  <a:latin typeface="Adobe Ming Std L" pitchFamily="18" charset="-128"/>
                  <a:ea typeface="Adobe Ming Std L" pitchFamily="18" charset="-128"/>
                </a:defRPr>
              </a:lvl1pPr>
            </a:lstStyle>
            <a:p>
              <a:r>
                <a:rPr lang="en-US" sz="1050" dirty="0">
                  <a:latin typeface="Courier New" pitchFamily="49" charset="0"/>
                  <a:cs typeface="Courier New" pitchFamily="49" charset="0"/>
                </a:rPr>
                <a:t>Any request for leave of this type must be cleared in </a:t>
              </a:r>
              <a:r>
                <a:rPr lang="en-US" sz="1050" dirty="0" smtClean="0">
                  <a:latin typeface="Courier New" pitchFamily="49" charset="0"/>
                  <a:cs typeface="Courier New" pitchFamily="49" charset="0"/>
                </a:rPr>
                <a:t>advance.</a:t>
              </a:r>
            </a:p>
            <a:p>
              <a:endParaRPr lang="en-US" sz="1050" dirty="0">
                <a:latin typeface="Courier New" pitchFamily="49" charset="0"/>
                <a:cs typeface="Courier New" pitchFamily="49" charset="0"/>
              </a:endParaRPr>
            </a:p>
            <a:p>
              <a:r>
                <a:rPr lang="en-US" sz="1050" dirty="0">
                  <a:latin typeface="Courier New" pitchFamily="49" charset="0"/>
                  <a:cs typeface="Courier New" pitchFamily="49" charset="0"/>
                </a:rPr>
                <a:t>During such leave your health/life coverage may be maintained for a period not to exceed 30 </a:t>
              </a:r>
              <a:r>
                <a:rPr lang="en-US" sz="1050" dirty="0" smtClean="0">
                  <a:latin typeface="Courier New" pitchFamily="49" charset="0"/>
                  <a:cs typeface="Courier New" pitchFamily="49" charset="0"/>
                </a:rPr>
                <a:t>days.</a:t>
              </a:r>
            </a:p>
            <a:p>
              <a:endParaRPr lang="en-US" sz="1050" dirty="0">
                <a:latin typeface="Courier New" pitchFamily="49" charset="0"/>
                <a:cs typeface="Courier New" pitchFamily="49" charset="0"/>
              </a:endParaRPr>
            </a:p>
            <a:p>
              <a:r>
                <a:rPr lang="en-US" sz="1050" dirty="0" smtClean="0">
                  <a:latin typeface="Courier New" pitchFamily="49" charset="0"/>
                  <a:cs typeface="Courier New" pitchFamily="49" charset="0"/>
                </a:rPr>
                <a:t>During this time </a:t>
              </a:r>
              <a:r>
                <a:rPr lang="en-US" sz="1050" dirty="0">
                  <a:latin typeface="Courier New" pitchFamily="49" charset="0"/>
                  <a:cs typeface="Courier New" pitchFamily="49" charset="0"/>
                </a:rPr>
                <a:t>there be </a:t>
              </a:r>
              <a:r>
                <a:rPr lang="en-US" sz="1050" dirty="0" smtClean="0">
                  <a:latin typeface="Courier New" pitchFamily="49" charset="0"/>
                  <a:cs typeface="Courier New" pitchFamily="49" charset="0"/>
                </a:rPr>
                <a:t>no additional </a:t>
              </a:r>
              <a:r>
                <a:rPr lang="en-US" sz="1050" dirty="0">
                  <a:latin typeface="Courier New" pitchFamily="49" charset="0"/>
                  <a:cs typeface="Courier New" pitchFamily="49" charset="0"/>
                </a:rPr>
                <a:t>accrual of sick or vacation </a:t>
              </a:r>
              <a:r>
                <a:rPr lang="en-US" sz="1050" dirty="0" smtClean="0">
                  <a:latin typeface="Courier New" pitchFamily="49" charset="0"/>
                  <a:cs typeface="Courier New" pitchFamily="49" charset="0"/>
                </a:rPr>
                <a:t>leave.</a:t>
              </a:r>
            </a:p>
            <a:p>
              <a:r>
                <a:rPr lang="en-US" sz="1050" dirty="0" smtClean="0">
                  <a:latin typeface="Courier New" pitchFamily="49" charset="0"/>
                  <a:cs typeface="Courier New" pitchFamily="49" charset="0"/>
                </a:rPr>
                <a:t>Failure to comply will result in disciplinary action.</a:t>
              </a:r>
            </a:p>
            <a:p>
              <a:endParaRPr lang="en-US" sz="1050" dirty="0">
                <a:latin typeface="Courier New" pitchFamily="49" charset="0"/>
                <a:cs typeface="Courier New" pitchFamily="49" charset="0"/>
              </a:endParaRPr>
            </a:p>
            <a:p>
              <a:r>
                <a:rPr lang="en-US" sz="1050" dirty="0" smtClean="0">
                  <a:latin typeface="Courier New" pitchFamily="49" charset="0"/>
                  <a:cs typeface="Courier New" pitchFamily="49" charset="0"/>
                </a:rPr>
                <a:t>Indication of substance abuse problem may lead to suggestion of treatment.</a:t>
              </a:r>
              <a:endParaRPr lang="en-US" sz="1050" dirty="0">
                <a:latin typeface="Courier New" pitchFamily="49" charset="0"/>
                <a:cs typeface="Courier New" pitchFamily="49" charset="0"/>
              </a:endParaRPr>
            </a:p>
            <a:p>
              <a:endParaRPr lang="en-US" sz="1050" dirty="0">
                <a:latin typeface="Courier New" pitchFamily="49" charset="0"/>
                <a:cs typeface="Courier New" pitchFamily="49" charset="0"/>
              </a:endParaRPr>
            </a:p>
          </p:txBody>
        </p:sp>
      </p:grpSp>
      <p:grpSp>
        <p:nvGrpSpPr>
          <p:cNvPr id="42" name="Group 41"/>
          <p:cNvGrpSpPr/>
          <p:nvPr/>
        </p:nvGrpSpPr>
        <p:grpSpPr>
          <a:xfrm>
            <a:off x="4512258" y="571500"/>
            <a:ext cx="2831419" cy="4787407"/>
            <a:chOff x="5693963" y="865629"/>
            <a:chExt cx="3394874" cy="5744888"/>
          </a:xfrm>
        </p:grpSpPr>
        <p:sp>
          <p:nvSpPr>
            <p:cNvPr id="43" name="Content Top"/>
            <p:cNvSpPr/>
            <p:nvPr/>
          </p:nvSpPr>
          <p:spPr>
            <a:xfrm rot="2115754">
              <a:off x="8403037" y="865629"/>
              <a:ext cx="685800" cy="290835"/>
            </a:xfrm>
            <a:prstGeom prst="rect">
              <a:avLst/>
            </a:prstGeom>
            <a:solidFill>
              <a:schemeClr val="bg1">
                <a:alpha val="52000"/>
              </a:scheme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 name="Content bottom"/>
            <p:cNvSpPr/>
            <p:nvPr/>
          </p:nvSpPr>
          <p:spPr>
            <a:xfrm rot="2115754">
              <a:off x="5693963" y="6319682"/>
              <a:ext cx="685800" cy="290835"/>
            </a:xfrm>
            <a:prstGeom prst="rect">
              <a:avLst/>
            </a:prstGeom>
            <a:solidFill>
              <a:schemeClr val="bg1">
                <a:alpha val="52000"/>
              </a:scheme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5" name="TextBox 44"/>
          <p:cNvSpPr txBox="1"/>
          <p:nvPr/>
        </p:nvSpPr>
        <p:spPr>
          <a:xfrm>
            <a:off x="0" y="5503403"/>
            <a:ext cx="7626350" cy="253916"/>
          </a:xfrm>
          <a:prstGeom prst="rect">
            <a:avLst/>
          </a:prstGeom>
          <a:noFill/>
        </p:spPr>
        <p:txBody>
          <a:bodyPr wrap="square" rtlCol="0">
            <a:spAutoFit/>
          </a:bodyPr>
          <a:lstStyle/>
          <a:p>
            <a:pPr algn="ctr"/>
            <a:r>
              <a:rPr lang="en-US" sz="1050" dirty="0">
                <a:solidFill>
                  <a:schemeClr val="accent1"/>
                </a:solidFill>
                <a:latin typeface="Courier New" pitchFamily="49" charset="0"/>
                <a:ea typeface="Adobe Ming Std L" pitchFamily="18" charset="-128"/>
                <a:cs typeface="Courier New" pitchFamily="49" charset="0"/>
              </a:rPr>
              <a:t>photo credit: </a:t>
            </a:r>
            <a:r>
              <a:rPr lang="en-US" sz="1050" dirty="0">
                <a:solidFill>
                  <a:schemeClr val="accent1"/>
                </a:solidFill>
                <a:latin typeface="Courier New" pitchFamily="49" charset="0"/>
                <a:ea typeface="Adobe Ming Std L" pitchFamily="18" charset="-128"/>
                <a:cs typeface="Courier New" pitchFamily="49" charset="0"/>
                <a:hlinkClick r:id="rId5"/>
              </a:rPr>
              <a:t>http://www.flickr.com/photos/kheelcenter/5279192617</a:t>
            </a:r>
            <a:r>
              <a:rPr lang="en-US" sz="1050" dirty="0">
                <a:solidFill>
                  <a:schemeClr val="accent1"/>
                </a:solidFill>
                <a:latin typeface="Courier New" pitchFamily="49" charset="0"/>
                <a:ea typeface="Adobe Ming Std L" pitchFamily="18" charset="-128"/>
                <a:cs typeface="Courier New" pitchFamily="49" charset="0"/>
              </a:rPr>
              <a:t> </a:t>
            </a:r>
            <a:r>
              <a:rPr lang="en-US" sz="1050" dirty="0" smtClean="0">
                <a:solidFill>
                  <a:schemeClr val="accent1"/>
                </a:solidFill>
                <a:latin typeface="Courier New" pitchFamily="49" charset="0"/>
                <a:ea typeface="Adobe Ming Std L" pitchFamily="18" charset="-128"/>
                <a:cs typeface="Courier New" pitchFamily="49" charset="0"/>
              </a:rPr>
              <a:t>via </a:t>
            </a:r>
            <a:r>
              <a:rPr lang="en-US" sz="1050" dirty="0" smtClean="0">
                <a:solidFill>
                  <a:schemeClr val="accent1"/>
                </a:solidFill>
                <a:latin typeface="Courier New" pitchFamily="49" charset="0"/>
                <a:ea typeface="Adobe Ming Std L" pitchFamily="18" charset="-128"/>
                <a:cs typeface="Courier New" pitchFamily="49" charset="0"/>
                <a:hlinkClick r:id="rId6"/>
              </a:rPr>
              <a:t>http</a:t>
            </a:r>
            <a:r>
              <a:rPr lang="en-US" sz="1050" dirty="0">
                <a:solidFill>
                  <a:schemeClr val="accent1"/>
                </a:solidFill>
                <a:latin typeface="Courier New" pitchFamily="49" charset="0"/>
                <a:ea typeface="Adobe Ming Std L" pitchFamily="18" charset="-128"/>
                <a:cs typeface="Courier New" pitchFamily="49" charset="0"/>
                <a:hlinkClick r:id="rId6"/>
              </a:rPr>
              <a:t>://</a:t>
            </a:r>
            <a:r>
              <a:rPr lang="en-US" sz="1050" dirty="0" smtClean="0">
                <a:solidFill>
                  <a:schemeClr val="accent1"/>
                </a:solidFill>
                <a:latin typeface="Courier New" pitchFamily="49" charset="0"/>
                <a:ea typeface="Adobe Ming Std L" pitchFamily="18" charset="-128"/>
                <a:cs typeface="Courier New" pitchFamily="49" charset="0"/>
                <a:hlinkClick r:id="rId6"/>
              </a:rPr>
              <a:t>photopin.com</a:t>
            </a:r>
            <a:r>
              <a:rPr lang="en-US" sz="1050" dirty="0" smtClean="0">
                <a:solidFill>
                  <a:schemeClr val="accent1"/>
                </a:solidFill>
                <a:latin typeface="Courier New" pitchFamily="49" charset="0"/>
                <a:ea typeface="Adobe Ming Std L" pitchFamily="18" charset="-128"/>
                <a:cs typeface="Courier New" pitchFamily="49" charset="0"/>
              </a:rPr>
              <a:t> </a:t>
            </a:r>
            <a:endParaRPr lang="en-US" sz="1050" dirty="0">
              <a:solidFill>
                <a:schemeClr val="accent1"/>
              </a:solidFill>
              <a:latin typeface="Courier New" pitchFamily="49" charset="0"/>
              <a:ea typeface="Adobe Ming Std L" pitchFamily="18" charset="-128"/>
              <a:cs typeface="Courier New" pitchFamily="49" charset="0"/>
            </a:endParaRPr>
          </a:p>
        </p:txBody>
      </p:sp>
    </p:spTree>
    <p:extLst>
      <p:ext uri="{BB962C8B-B14F-4D97-AF65-F5344CB8AC3E}">
        <p14:creationId xmlns:p14="http://schemas.microsoft.com/office/powerpoint/2010/main" val="65775235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Pic Holder Back"/>
          <p:cNvGrpSpPr/>
          <p:nvPr/>
        </p:nvGrpSpPr>
        <p:grpSpPr>
          <a:xfrm>
            <a:off x="527559" y="576123"/>
            <a:ext cx="3607888" cy="4587609"/>
            <a:chOff x="632543" y="691347"/>
            <a:chExt cx="4325861" cy="5505131"/>
          </a:xfrm>
        </p:grpSpPr>
        <p:sp>
          <p:nvSpPr>
            <p:cNvPr id="4" name="Rectangle 3"/>
            <p:cNvSpPr/>
            <p:nvPr/>
          </p:nvSpPr>
          <p:spPr>
            <a:xfrm rot="19247275" flipH="1" flipV="1">
              <a:off x="4503795" y="5982217"/>
              <a:ext cx="454609" cy="214261"/>
            </a:xfrm>
            <a:prstGeom prst="rect">
              <a:avLst/>
            </a:prstGeom>
            <a:solidFill>
              <a:schemeClr val="bg1"/>
            </a:solidFill>
            <a:ln>
              <a:noFill/>
            </a:ln>
            <a:effectLst>
              <a:outerShdw blurRad="63500" sx="101000" sy="101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p:cNvSpPr/>
            <p:nvPr/>
          </p:nvSpPr>
          <p:spPr>
            <a:xfrm rot="2352725" flipH="1">
              <a:off x="632543" y="5948033"/>
              <a:ext cx="454609" cy="214261"/>
            </a:xfrm>
            <a:prstGeom prst="rect">
              <a:avLst/>
            </a:prstGeom>
            <a:solidFill>
              <a:schemeClr val="bg1"/>
            </a:solidFill>
            <a:ln>
              <a:noFill/>
            </a:ln>
            <a:effectLst>
              <a:outerShdw blurRad="63500" sx="101000" sy="101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p:cNvSpPr/>
            <p:nvPr/>
          </p:nvSpPr>
          <p:spPr>
            <a:xfrm rot="2070282" flipH="1">
              <a:off x="4490862" y="691347"/>
              <a:ext cx="454609" cy="214261"/>
            </a:xfrm>
            <a:prstGeom prst="rect">
              <a:avLst/>
            </a:prstGeom>
            <a:solidFill>
              <a:schemeClr val="bg1"/>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p:nvSpPr>
          <p:spPr>
            <a:xfrm rot="19247275">
              <a:off x="671850" y="715564"/>
              <a:ext cx="454609" cy="214261"/>
            </a:xfrm>
            <a:prstGeom prst="rect">
              <a:avLst/>
            </a:prstGeom>
            <a:solidFill>
              <a:schemeClr val="bg1"/>
            </a:solidFill>
            <a:ln>
              <a:noFill/>
            </a:ln>
            <a:effectLst>
              <a:outerShdw blurRad="63500" sx="101000" sy="101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8" name="Picture"/>
          <p:cNvGrpSpPr/>
          <p:nvPr/>
        </p:nvGrpSpPr>
        <p:grpSpPr>
          <a:xfrm>
            <a:off x="635531" y="556080"/>
            <a:ext cx="3389663" cy="4587420"/>
            <a:chOff x="855292" y="463620"/>
            <a:chExt cx="4064209" cy="5504904"/>
          </a:xfrm>
        </p:grpSpPr>
        <p:sp>
          <p:nvSpPr>
            <p:cNvPr id="9" name="Border"/>
            <p:cNvSpPr/>
            <p:nvPr/>
          </p:nvSpPr>
          <p:spPr>
            <a:xfrm>
              <a:off x="855292" y="463620"/>
              <a:ext cx="4064209" cy="5504904"/>
            </a:xfrm>
            <a:prstGeom prst="rect">
              <a:avLst/>
            </a:prstGeom>
            <a:solidFill>
              <a:schemeClr val="bg1"/>
            </a:solidFill>
            <a:ln>
              <a:noFill/>
            </a:ln>
            <a:effectLst>
              <a:outerShdw blurRad="63500" sx="101000" sy="101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Image"/>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73581" y="609600"/>
              <a:ext cx="3827019" cy="5181600"/>
            </a:xfrm>
            <a:prstGeom prst="rect">
              <a:avLst/>
            </a:prstGeom>
          </p:spPr>
        </p:pic>
      </p:grpSp>
      <p:sp>
        <p:nvSpPr>
          <p:cNvPr id="12" name="Paper"/>
          <p:cNvSpPr/>
          <p:nvPr/>
        </p:nvSpPr>
        <p:spPr>
          <a:xfrm>
            <a:off x="4766469" y="2076893"/>
            <a:ext cx="2577754" cy="2823685"/>
          </a:xfrm>
          <a:custGeom>
            <a:avLst/>
            <a:gdLst>
              <a:gd name="connsiteX0" fmla="*/ 0 w 3048000"/>
              <a:gd name="connsiteY0" fmla="*/ 0 h 2362200"/>
              <a:gd name="connsiteX1" fmla="*/ 3048000 w 3048000"/>
              <a:gd name="connsiteY1" fmla="*/ 0 h 2362200"/>
              <a:gd name="connsiteX2" fmla="*/ 3048000 w 3048000"/>
              <a:gd name="connsiteY2" fmla="*/ 2362200 h 2362200"/>
              <a:gd name="connsiteX3" fmla="*/ 0 w 3048000"/>
              <a:gd name="connsiteY3" fmla="*/ 2362200 h 2362200"/>
              <a:gd name="connsiteX4" fmla="*/ 0 w 3048000"/>
              <a:gd name="connsiteY4" fmla="*/ 0 h 2362200"/>
              <a:gd name="connsiteX0" fmla="*/ 0 w 3090729"/>
              <a:gd name="connsiteY0" fmla="*/ 188008 h 2550208"/>
              <a:gd name="connsiteX1" fmla="*/ 3090729 w 3090729"/>
              <a:gd name="connsiteY1" fmla="*/ 0 h 2550208"/>
              <a:gd name="connsiteX2" fmla="*/ 3048000 w 3090729"/>
              <a:gd name="connsiteY2" fmla="*/ 2550208 h 2550208"/>
              <a:gd name="connsiteX3" fmla="*/ 0 w 3090729"/>
              <a:gd name="connsiteY3" fmla="*/ 2550208 h 2550208"/>
              <a:gd name="connsiteX4" fmla="*/ 0 w 3090729"/>
              <a:gd name="connsiteY4" fmla="*/ 188008 h 2550208"/>
              <a:gd name="connsiteX0" fmla="*/ 0 w 3090729"/>
              <a:gd name="connsiteY0" fmla="*/ 188008 h 2669849"/>
              <a:gd name="connsiteX1" fmla="*/ 3090729 w 3090729"/>
              <a:gd name="connsiteY1" fmla="*/ 0 h 2669849"/>
              <a:gd name="connsiteX2" fmla="*/ 3048000 w 3090729"/>
              <a:gd name="connsiteY2" fmla="*/ 2550208 h 2669849"/>
              <a:gd name="connsiteX3" fmla="*/ 76913 w 3090729"/>
              <a:gd name="connsiteY3" fmla="*/ 2669849 h 2669849"/>
              <a:gd name="connsiteX4" fmla="*/ 0 w 3090729"/>
              <a:gd name="connsiteY4" fmla="*/ 188008 h 26698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90729" h="2669849">
                <a:moveTo>
                  <a:pt x="0" y="188008"/>
                </a:moveTo>
                <a:lnTo>
                  <a:pt x="3090729" y="0"/>
                </a:lnTo>
                <a:lnTo>
                  <a:pt x="3048000" y="2550208"/>
                </a:lnTo>
                <a:lnTo>
                  <a:pt x="76913" y="2669849"/>
                </a:lnTo>
                <a:lnTo>
                  <a:pt x="0" y="188008"/>
                </a:lnTo>
                <a:close/>
              </a:path>
            </a:pathLst>
          </a:custGeom>
          <a:solidFill>
            <a:schemeClr val="bg1">
              <a:lumMod val="95000"/>
            </a:scheme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
          <p:cNvSpPr txBox="1"/>
          <p:nvPr/>
        </p:nvSpPr>
        <p:spPr>
          <a:xfrm rot="21405094">
            <a:off x="5017660" y="2320289"/>
            <a:ext cx="2104680" cy="2292935"/>
          </a:xfrm>
          <a:prstGeom prst="rect">
            <a:avLst/>
          </a:prstGeom>
          <a:noFill/>
        </p:spPr>
        <p:txBody>
          <a:bodyPr wrap="square" rtlCol="0">
            <a:spAutoFit/>
          </a:bodyPr>
          <a:lstStyle/>
          <a:p>
            <a:r>
              <a:rPr lang="en-US" sz="1100" dirty="0">
                <a:latin typeface="Courier New" pitchFamily="49" charset="0"/>
                <a:ea typeface="Adobe Ming Std L" pitchFamily="18" charset="-128"/>
                <a:cs typeface="Courier New" pitchFamily="49" charset="0"/>
              </a:rPr>
              <a:t>No overtime may be worked without the approval of your direct supervisor</a:t>
            </a:r>
            <a:r>
              <a:rPr lang="en-US" sz="1100" dirty="0" smtClean="0">
                <a:latin typeface="Courier New" pitchFamily="49" charset="0"/>
                <a:ea typeface="Adobe Ming Std L" pitchFamily="18" charset="-128"/>
                <a:cs typeface="Courier New" pitchFamily="49" charset="0"/>
              </a:rPr>
              <a:t>.</a:t>
            </a:r>
          </a:p>
          <a:p>
            <a:endParaRPr lang="en-US" sz="1100" dirty="0">
              <a:latin typeface="Courier New" pitchFamily="49" charset="0"/>
              <a:ea typeface="Adobe Ming Std L" pitchFamily="18" charset="-128"/>
              <a:cs typeface="Courier New" pitchFamily="49" charset="0"/>
            </a:endParaRPr>
          </a:p>
          <a:p>
            <a:r>
              <a:rPr lang="en-US" sz="1100" dirty="0">
                <a:latin typeface="Courier New" pitchFamily="49" charset="0"/>
                <a:ea typeface="Adobe Ming Std L" pitchFamily="18" charset="-128"/>
                <a:cs typeface="Courier New" pitchFamily="49" charset="0"/>
              </a:rPr>
              <a:t>Overtime will be paid at the rate of time and one-half </a:t>
            </a:r>
            <a:r>
              <a:rPr lang="en-US" sz="1100" dirty="0" smtClean="0">
                <a:latin typeface="Courier New" pitchFamily="49" charset="0"/>
                <a:ea typeface="Adobe Ming Std L" pitchFamily="18" charset="-128"/>
                <a:cs typeface="Courier New" pitchFamily="49" charset="0"/>
              </a:rPr>
              <a:t>the </a:t>
            </a:r>
            <a:r>
              <a:rPr lang="en-US" sz="1100" dirty="0">
                <a:latin typeface="Courier New" pitchFamily="49" charset="0"/>
                <a:ea typeface="Adobe Ming Std L" pitchFamily="18" charset="-128"/>
                <a:cs typeface="Courier New" pitchFamily="49" charset="0"/>
              </a:rPr>
              <a:t>regular rate of pay to all hourly employees for all hours worked in excess of 40 hours in a 1-week timeframe.</a:t>
            </a:r>
          </a:p>
        </p:txBody>
      </p:sp>
      <p:sp>
        <p:nvSpPr>
          <p:cNvPr id="18" name="Content Top"/>
          <p:cNvSpPr/>
          <p:nvPr/>
        </p:nvSpPr>
        <p:spPr>
          <a:xfrm rot="2115754">
            <a:off x="6952259" y="2015145"/>
            <a:ext cx="571976" cy="242363"/>
          </a:xfrm>
          <a:prstGeom prst="rect">
            <a:avLst/>
          </a:prstGeom>
          <a:solidFill>
            <a:schemeClr val="bg1">
              <a:alpha val="52000"/>
            </a:scheme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Content bottom"/>
          <p:cNvSpPr/>
          <p:nvPr/>
        </p:nvSpPr>
        <p:spPr>
          <a:xfrm rot="2115754">
            <a:off x="4615763" y="4689358"/>
            <a:ext cx="571976" cy="242363"/>
          </a:xfrm>
          <a:prstGeom prst="rect">
            <a:avLst/>
          </a:prstGeom>
          <a:solidFill>
            <a:schemeClr val="bg1">
              <a:alpha val="52000"/>
            </a:scheme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Picture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820433" y="885808"/>
            <a:ext cx="2078564" cy="1237386"/>
          </a:xfrm>
          <a:prstGeom prst="rect">
            <a:avLst/>
          </a:prstGeom>
        </p:spPr>
      </p:pic>
      <p:sp>
        <p:nvSpPr>
          <p:cNvPr id="20" name="Title Tape"/>
          <p:cNvSpPr/>
          <p:nvPr/>
        </p:nvSpPr>
        <p:spPr>
          <a:xfrm rot="20979877">
            <a:off x="5512146" y="897281"/>
            <a:ext cx="571976" cy="242363"/>
          </a:xfrm>
          <a:prstGeom prst="rect">
            <a:avLst/>
          </a:prstGeom>
          <a:solidFill>
            <a:schemeClr val="bg1">
              <a:alpha val="52000"/>
            </a:scheme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1" name="Pic Holder Front"/>
          <p:cNvGrpSpPr/>
          <p:nvPr/>
        </p:nvGrpSpPr>
        <p:grpSpPr>
          <a:xfrm>
            <a:off x="412200" y="432077"/>
            <a:ext cx="3843474" cy="4872078"/>
            <a:chOff x="494228" y="518492"/>
            <a:chExt cx="4608328" cy="5846494"/>
          </a:xfrm>
        </p:grpSpPr>
        <p:sp>
          <p:nvSpPr>
            <p:cNvPr id="22" name="Isosceles Triangle 21"/>
            <p:cNvSpPr/>
            <p:nvPr/>
          </p:nvSpPr>
          <p:spPr>
            <a:xfrm rot="19147365">
              <a:off x="533535" y="547265"/>
              <a:ext cx="454221" cy="230197"/>
            </a:xfrm>
            <a:prstGeom prst="triangle">
              <a:avLst>
                <a:gd name="adj" fmla="val 50299"/>
              </a:avLst>
            </a:prstGeom>
            <a:solidFill>
              <a:schemeClr val="bg1"/>
            </a:solidFill>
            <a:ln>
              <a:noFill/>
            </a:ln>
            <a:effectLst>
              <a:outerShdw blurRad="63500" sx="103000" sy="103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Isosceles Triangle 22"/>
            <p:cNvSpPr/>
            <p:nvPr/>
          </p:nvSpPr>
          <p:spPr>
            <a:xfrm rot="2170192" flipH="1">
              <a:off x="4612537" y="518492"/>
              <a:ext cx="454221" cy="230197"/>
            </a:xfrm>
            <a:prstGeom prst="triangle">
              <a:avLst>
                <a:gd name="adj" fmla="val 50299"/>
              </a:avLst>
            </a:prstGeom>
            <a:solidFill>
              <a:schemeClr val="bg1"/>
            </a:solidFill>
            <a:ln>
              <a:noFill/>
            </a:ln>
            <a:effectLst>
              <a:outerShdw blurRad="63500" sx="103000" sy="103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Isosceles Triangle 23"/>
            <p:cNvSpPr/>
            <p:nvPr/>
          </p:nvSpPr>
          <p:spPr>
            <a:xfrm rot="2452635" flipV="1">
              <a:off x="494228" y="6092059"/>
              <a:ext cx="454221" cy="230197"/>
            </a:xfrm>
            <a:prstGeom prst="triangle">
              <a:avLst>
                <a:gd name="adj" fmla="val 50299"/>
              </a:avLst>
            </a:prstGeom>
            <a:solidFill>
              <a:schemeClr val="bg1"/>
            </a:solidFill>
            <a:ln>
              <a:noFill/>
            </a:ln>
            <a:effectLst>
              <a:outerShdw blurRad="63500" sx="103000" sy="103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Isosceles Triangle 24"/>
            <p:cNvSpPr/>
            <p:nvPr/>
          </p:nvSpPr>
          <p:spPr>
            <a:xfrm rot="19147365" flipH="1" flipV="1">
              <a:off x="4648335" y="6134789"/>
              <a:ext cx="454221" cy="230197"/>
            </a:xfrm>
            <a:prstGeom prst="triangle">
              <a:avLst>
                <a:gd name="adj" fmla="val 50299"/>
              </a:avLst>
            </a:prstGeom>
            <a:solidFill>
              <a:schemeClr val="bg1"/>
            </a:solidFill>
            <a:ln>
              <a:noFill/>
            </a:ln>
            <a:effectLst>
              <a:outerShdw blurRad="63500" sx="103000" sy="103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6" name="TextBox 25"/>
          <p:cNvSpPr txBox="1"/>
          <p:nvPr/>
        </p:nvSpPr>
        <p:spPr>
          <a:xfrm>
            <a:off x="0" y="5503403"/>
            <a:ext cx="7626350" cy="253916"/>
          </a:xfrm>
          <a:prstGeom prst="rect">
            <a:avLst/>
          </a:prstGeom>
          <a:noFill/>
        </p:spPr>
        <p:txBody>
          <a:bodyPr wrap="square" rtlCol="0">
            <a:spAutoFit/>
          </a:bodyPr>
          <a:lstStyle/>
          <a:p>
            <a:pPr algn="ctr"/>
            <a:r>
              <a:rPr lang="en-US" sz="1050" dirty="0">
                <a:solidFill>
                  <a:schemeClr val="accent1"/>
                </a:solidFill>
                <a:latin typeface="Courier New" pitchFamily="49" charset="0"/>
                <a:ea typeface="Adobe Ming Std L" pitchFamily="18" charset="-128"/>
                <a:cs typeface="Courier New" pitchFamily="49" charset="0"/>
              </a:rPr>
              <a:t>photo credit: </a:t>
            </a:r>
            <a:r>
              <a:rPr lang="en-US" sz="1050" dirty="0">
                <a:solidFill>
                  <a:schemeClr val="accent1"/>
                </a:solidFill>
                <a:latin typeface="Courier New" pitchFamily="49" charset="0"/>
                <a:ea typeface="Adobe Ming Std L" pitchFamily="18" charset="-128"/>
                <a:cs typeface="Courier New" pitchFamily="49" charset="0"/>
                <a:hlinkClick r:id="rId5"/>
              </a:rPr>
              <a:t>http</a:t>
            </a:r>
            <a:r>
              <a:rPr lang="en-US" sz="1050" dirty="0">
                <a:latin typeface="Courier New" pitchFamily="49" charset="0"/>
                <a:cs typeface="Courier New" pitchFamily="49" charset="0"/>
                <a:hlinkClick r:id="rId5"/>
              </a:rPr>
              <a:t>://</a:t>
            </a:r>
            <a:r>
              <a:rPr lang="en-US" sz="1050" dirty="0">
                <a:solidFill>
                  <a:schemeClr val="accent1"/>
                </a:solidFill>
                <a:latin typeface="Courier New" pitchFamily="49" charset="0"/>
                <a:ea typeface="Adobe Ming Std L" pitchFamily="18" charset="-128"/>
                <a:cs typeface="Courier New" pitchFamily="49" charset="0"/>
                <a:hlinkClick r:id="rId5"/>
              </a:rPr>
              <a:t>www.flickr.com/photos/kheelcenter/5279879854</a:t>
            </a:r>
            <a:r>
              <a:rPr lang="en-US" sz="1050" dirty="0" smtClean="0">
                <a:latin typeface="Courier New" pitchFamily="49" charset="0"/>
                <a:cs typeface="Courier New" pitchFamily="49" charset="0"/>
              </a:rPr>
              <a:t> </a:t>
            </a:r>
            <a:r>
              <a:rPr lang="en-US" sz="1050" dirty="0" smtClean="0">
                <a:solidFill>
                  <a:schemeClr val="accent1"/>
                </a:solidFill>
                <a:latin typeface="Courier New" pitchFamily="49" charset="0"/>
                <a:ea typeface="Adobe Ming Std L" pitchFamily="18" charset="-128"/>
                <a:cs typeface="Courier New" pitchFamily="49" charset="0"/>
              </a:rPr>
              <a:t>via </a:t>
            </a:r>
            <a:r>
              <a:rPr lang="en-US" sz="1050" dirty="0" smtClean="0">
                <a:solidFill>
                  <a:schemeClr val="accent1"/>
                </a:solidFill>
                <a:latin typeface="Courier New" pitchFamily="49" charset="0"/>
                <a:ea typeface="Adobe Ming Std L" pitchFamily="18" charset="-128"/>
                <a:cs typeface="Courier New" pitchFamily="49" charset="0"/>
                <a:hlinkClick r:id="rId6"/>
              </a:rPr>
              <a:t>http</a:t>
            </a:r>
            <a:r>
              <a:rPr lang="en-US" sz="1050" dirty="0">
                <a:solidFill>
                  <a:schemeClr val="accent1"/>
                </a:solidFill>
                <a:latin typeface="Courier New" pitchFamily="49" charset="0"/>
                <a:ea typeface="Adobe Ming Std L" pitchFamily="18" charset="-128"/>
                <a:cs typeface="Courier New" pitchFamily="49" charset="0"/>
                <a:hlinkClick r:id="rId6"/>
              </a:rPr>
              <a:t>://</a:t>
            </a:r>
            <a:r>
              <a:rPr lang="en-US" sz="1050" dirty="0" smtClean="0">
                <a:solidFill>
                  <a:schemeClr val="accent1"/>
                </a:solidFill>
                <a:latin typeface="Courier New" pitchFamily="49" charset="0"/>
                <a:ea typeface="Adobe Ming Std L" pitchFamily="18" charset="-128"/>
                <a:cs typeface="Courier New" pitchFamily="49" charset="0"/>
                <a:hlinkClick r:id="rId6"/>
              </a:rPr>
              <a:t>photopin.com</a:t>
            </a:r>
            <a:r>
              <a:rPr lang="en-US" sz="1050" dirty="0" smtClean="0">
                <a:solidFill>
                  <a:schemeClr val="accent1"/>
                </a:solidFill>
                <a:latin typeface="Courier New" pitchFamily="49" charset="0"/>
                <a:ea typeface="Adobe Ming Std L" pitchFamily="18" charset="-128"/>
                <a:cs typeface="Courier New" pitchFamily="49" charset="0"/>
              </a:rPr>
              <a:t> </a:t>
            </a:r>
            <a:endParaRPr lang="en-US" sz="1050" dirty="0">
              <a:solidFill>
                <a:schemeClr val="accent1"/>
              </a:solidFill>
              <a:latin typeface="Courier New" pitchFamily="49" charset="0"/>
              <a:ea typeface="Adobe Ming Std L" pitchFamily="18" charset="-128"/>
              <a:cs typeface="Courier New" pitchFamily="49" charset="0"/>
            </a:endParaRPr>
          </a:p>
        </p:txBody>
      </p:sp>
    </p:spTree>
    <p:extLst>
      <p:ext uri="{BB962C8B-B14F-4D97-AF65-F5344CB8AC3E}">
        <p14:creationId xmlns:p14="http://schemas.microsoft.com/office/powerpoint/2010/main" val="235429181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Pic Holder Back"/>
          <p:cNvGrpSpPr/>
          <p:nvPr/>
        </p:nvGrpSpPr>
        <p:grpSpPr>
          <a:xfrm>
            <a:off x="527559" y="576123"/>
            <a:ext cx="3607888" cy="4587609"/>
            <a:chOff x="632543" y="691347"/>
            <a:chExt cx="4325861" cy="5505131"/>
          </a:xfrm>
        </p:grpSpPr>
        <p:sp>
          <p:nvSpPr>
            <p:cNvPr id="4" name="Rectangle 3"/>
            <p:cNvSpPr/>
            <p:nvPr/>
          </p:nvSpPr>
          <p:spPr>
            <a:xfrm rot="19247275" flipH="1" flipV="1">
              <a:off x="4503795" y="5982217"/>
              <a:ext cx="454609" cy="214261"/>
            </a:xfrm>
            <a:prstGeom prst="rect">
              <a:avLst/>
            </a:prstGeom>
            <a:solidFill>
              <a:schemeClr val="bg1"/>
            </a:solidFill>
            <a:ln>
              <a:noFill/>
            </a:ln>
            <a:effectLst>
              <a:outerShdw blurRad="63500" sx="101000" sy="101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p:cNvSpPr/>
            <p:nvPr/>
          </p:nvSpPr>
          <p:spPr>
            <a:xfrm rot="2352725" flipH="1">
              <a:off x="632543" y="5948033"/>
              <a:ext cx="454609" cy="214261"/>
            </a:xfrm>
            <a:prstGeom prst="rect">
              <a:avLst/>
            </a:prstGeom>
            <a:solidFill>
              <a:schemeClr val="bg1"/>
            </a:solidFill>
            <a:ln>
              <a:noFill/>
            </a:ln>
            <a:effectLst>
              <a:outerShdw blurRad="63500" sx="101000" sy="101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p:cNvSpPr/>
            <p:nvPr/>
          </p:nvSpPr>
          <p:spPr>
            <a:xfrm rot="2070282" flipH="1">
              <a:off x="4490862" y="691347"/>
              <a:ext cx="454609" cy="214261"/>
            </a:xfrm>
            <a:prstGeom prst="rect">
              <a:avLst/>
            </a:prstGeom>
            <a:solidFill>
              <a:schemeClr val="bg1"/>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p:nvSpPr>
          <p:spPr>
            <a:xfrm rot="19247275">
              <a:off x="671850" y="715564"/>
              <a:ext cx="454609" cy="214261"/>
            </a:xfrm>
            <a:prstGeom prst="rect">
              <a:avLst/>
            </a:prstGeom>
            <a:solidFill>
              <a:schemeClr val="bg1"/>
            </a:solidFill>
            <a:ln>
              <a:noFill/>
            </a:ln>
            <a:effectLst>
              <a:outerShdw blurRad="63500" sx="101000" sy="101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8" name="Picture"/>
          <p:cNvGrpSpPr/>
          <p:nvPr/>
        </p:nvGrpSpPr>
        <p:grpSpPr>
          <a:xfrm>
            <a:off x="635531" y="556080"/>
            <a:ext cx="3389663" cy="4587420"/>
            <a:chOff x="855292" y="463620"/>
            <a:chExt cx="4064209" cy="5504904"/>
          </a:xfrm>
        </p:grpSpPr>
        <p:sp>
          <p:nvSpPr>
            <p:cNvPr id="9" name="Border"/>
            <p:cNvSpPr/>
            <p:nvPr/>
          </p:nvSpPr>
          <p:spPr>
            <a:xfrm>
              <a:off x="855292" y="463620"/>
              <a:ext cx="4064209" cy="5504904"/>
            </a:xfrm>
            <a:prstGeom prst="rect">
              <a:avLst/>
            </a:prstGeom>
            <a:solidFill>
              <a:schemeClr val="bg1"/>
            </a:solidFill>
            <a:ln>
              <a:noFill/>
            </a:ln>
            <a:effectLst>
              <a:outerShdw blurRad="63500" sx="101000" sy="101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Image"/>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08761" y="609600"/>
              <a:ext cx="3756659" cy="5181600"/>
            </a:xfrm>
            <a:prstGeom prst="rect">
              <a:avLst/>
            </a:prstGeom>
          </p:spPr>
        </p:pic>
      </p:grpSp>
      <p:grpSp>
        <p:nvGrpSpPr>
          <p:cNvPr id="11" name="Content"/>
          <p:cNvGrpSpPr/>
          <p:nvPr/>
        </p:nvGrpSpPr>
        <p:grpSpPr>
          <a:xfrm>
            <a:off x="4675809" y="2192827"/>
            <a:ext cx="2577754" cy="2488791"/>
            <a:chOff x="5715000" y="2402792"/>
            <a:chExt cx="3090729" cy="2669849"/>
          </a:xfrm>
        </p:grpSpPr>
        <p:sp>
          <p:nvSpPr>
            <p:cNvPr id="12" name="Paper"/>
            <p:cNvSpPr/>
            <p:nvPr/>
          </p:nvSpPr>
          <p:spPr>
            <a:xfrm>
              <a:off x="5715000" y="2402792"/>
              <a:ext cx="3090729" cy="2669849"/>
            </a:xfrm>
            <a:custGeom>
              <a:avLst/>
              <a:gdLst>
                <a:gd name="connsiteX0" fmla="*/ 0 w 3048000"/>
                <a:gd name="connsiteY0" fmla="*/ 0 h 2362200"/>
                <a:gd name="connsiteX1" fmla="*/ 3048000 w 3048000"/>
                <a:gd name="connsiteY1" fmla="*/ 0 h 2362200"/>
                <a:gd name="connsiteX2" fmla="*/ 3048000 w 3048000"/>
                <a:gd name="connsiteY2" fmla="*/ 2362200 h 2362200"/>
                <a:gd name="connsiteX3" fmla="*/ 0 w 3048000"/>
                <a:gd name="connsiteY3" fmla="*/ 2362200 h 2362200"/>
                <a:gd name="connsiteX4" fmla="*/ 0 w 3048000"/>
                <a:gd name="connsiteY4" fmla="*/ 0 h 2362200"/>
                <a:gd name="connsiteX0" fmla="*/ 0 w 3090729"/>
                <a:gd name="connsiteY0" fmla="*/ 188008 h 2550208"/>
                <a:gd name="connsiteX1" fmla="*/ 3090729 w 3090729"/>
                <a:gd name="connsiteY1" fmla="*/ 0 h 2550208"/>
                <a:gd name="connsiteX2" fmla="*/ 3048000 w 3090729"/>
                <a:gd name="connsiteY2" fmla="*/ 2550208 h 2550208"/>
                <a:gd name="connsiteX3" fmla="*/ 0 w 3090729"/>
                <a:gd name="connsiteY3" fmla="*/ 2550208 h 2550208"/>
                <a:gd name="connsiteX4" fmla="*/ 0 w 3090729"/>
                <a:gd name="connsiteY4" fmla="*/ 188008 h 2550208"/>
                <a:gd name="connsiteX0" fmla="*/ 0 w 3090729"/>
                <a:gd name="connsiteY0" fmla="*/ 188008 h 2669849"/>
                <a:gd name="connsiteX1" fmla="*/ 3090729 w 3090729"/>
                <a:gd name="connsiteY1" fmla="*/ 0 h 2669849"/>
                <a:gd name="connsiteX2" fmla="*/ 3048000 w 3090729"/>
                <a:gd name="connsiteY2" fmla="*/ 2550208 h 2669849"/>
                <a:gd name="connsiteX3" fmla="*/ 76913 w 3090729"/>
                <a:gd name="connsiteY3" fmla="*/ 2669849 h 2669849"/>
                <a:gd name="connsiteX4" fmla="*/ 0 w 3090729"/>
                <a:gd name="connsiteY4" fmla="*/ 188008 h 26698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90729" h="2669849">
                  <a:moveTo>
                    <a:pt x="0" y="188008"/>
                  </a:moveTo>
                  <a:lnTo>
                    <a:pt x="3090729" y="0"/>
                  </a:lnTo>
                  <a:lnTo>
                    <a:pt x="3048000" y="2550208"/>
                  </a:lnTo>
                  <a:lnTo>
                    <a:pt x="76913" y="2669849"/>
                  </a:lnTo>
                  <a:lnTo>
                    <a:pt x="0" y="188008"/>
                  </a:lnTo>
                  <a:close/>
                </a:path>
              </a:pathLst>
            </a:custGeom>
            <a:solidFill>
              <a:schemeClr val="bg1">
                <a:lumMod val="95000"/>
              </a:scheme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Courier New" pitchFamily="49" charset="0"/>
                <a:cs typeface="Courier New" pitchFamily="49" charset="0"/>
              </a:endParaRPr>
            </a:p>
          </p:txBody>
        </p:sp>
        <p:sp>
          <p:nvSpPr>
            <p:cNvPr id="13" name="Text"/>
            <p:cNvSpPr txBox="1"/>
            <p:nvPr/>
          </p:nvSpPr>
          <p:spPr>
            <a:xfrm rot="21405094">
              <a:off x="6015955" y="2533641"/>
              <a:ext cx="2523513" cy="2525779"/>
            </a:xfrm>
            <a:prstGeom prst="rect">
              <a:avLst/>
            </a:prstGeom>
            <a:noFill/>
          </p:spPr>
          <p:txBody>
            <a:bodyPr wrap="square" rtlCol="0">
              <a:spAutoFit/>
            </a:bodyPr>
            <a:lstStyle/>
            <a:p>
              <a:r>
                <a:rPr lang="en-US" sz="1050" dirty="0" smtClean="0">
                  <a:latin typeface="Courier New" pitchFamily="49" charset="0"/>
                  <a:ea typeface="Adobe Ming Std L" pitchFamily="18" charset="-128"/>
                  <a:cs typeface="Courier New" pitchFamily="49" charset="0"/>
                </a:rPr>
                <a:t>The work </a:t>
              </a:r>
              <a:r>
                <a:rPr lang="en-US" sz="1050" dirty="0">
                  <a:latin typeface="Courier New" pitchFamily="49" charset="0"/>
                  <a:ea typeface="Adobe Ming Std L" pitchFamily="18" charset="-128"/>
                  <a:cs typeface="Courier New" pitchFamily="49" charset="0"/>
                </a:rPr>
                <a:t>week is Monday through Sunday</a:t>
              </a:r>
              <a:r>
                <a:rPr lang="en-US" sz="1050" dirty="0" smtClean="0">
                  <a:latin typeface="Courier New" pitchFamily="49" charset="0"/>
                  <a:ea typeface="Adobe Ming Std L" pitchFamily="18" charset="-128"/>
                  <a:cs typeface="Courier New" pitchFamily="49" charset="0"/>
                </a:rPr>
                <a:t>.</a:t>
              </a:r>
            </a:p>
            <a:p>
              <a:endParaRPr lang="en-US" sz="1050" dirty="0">
                <a:latin typeface="Courier New" pitchFamily="49" charset="0"/>
                <a:ea typeface="Adobe Ming Std L" pitchFamily="18" charset="-128"/>
                <a:cs typeface="Courier New" pitchFamily="49" charset="0"/>
              </a:endParaRPr>
            </a:p>
            <a:p>
              <a:r>
                <a:rPr lang="en-US" sz="1050" dirty="0" smtClean="0">
                  <a:latin typeface="Courier New" pitchFamily="49" charset="0"/>
                  <a:ea typeface="Adobe Ming Std L" pitchFamily="18" charset="-128"/>
                  <a:cs typeface="Courier New" pitchFamily="49" charset="0"/>
                </a:rPr>
                <a:t>Employees are </a:t>
              </a:r>
              <a:r>
                <a:rPr lang="en-US" sz="1050" dirty="0">
                  <a:latin typeface="Courier New" pitchFamily="49" charset="0"/>
                  <a:ea typeface="Adobe Ming Std L" pitchFamily="18" charset="-128"/>
                  <a:cs typeface="Courier New" pitchFamily="49" charset="0"/>
                </a:rPr>
                <a:t>paid biweekly on Wednesdays. </a:t>
              </a:r>
              <a:endParaRPr lang="en-US" sz="1050" dirty="0" smtClean="0">
                <a:latin typeface="Courier New" pitchFamily="49" charset="0"/>
                <a:ea typeface="Adobe Ming Std L" pitchFamily="18" charset="-128"/>
                <a:cs typeface="Courier New" pitchFamily="49" charset="0"/>
              </a:endParaRPr>
            </a:p>
            <a:p>
              <a:endParaRPr lang="en-US" sz="1050" dirty="0">
                <a:latin typeface="Courier New" pitchFamily="49" charset="0"/>
                <a:ea typeface="Adobe Ming Std L" pitchFamily="18" charset="-128"/>
                <a:cs typeface="Courier New" pitchFamily="49" charset="0"/>
              </a:endParaRPr>
            </a:p>
            <a:p>
              <a:r>
                <a:rPr lang="en-US" sz="1050" dirty="0" smtClean="0">
                  <a:latin typeface="Courier New" pitchFamily="49" charset="0"/>
                  <a:ea typeface="Adobe Ming Std L" pitchFamily="18" charset="-128"/>
                  <a:cs typeface="Courier New" pitchFamily="49" charset="0"/>
                </a:rPr>
                <a:t>Checks </a:t>
              </a:r>
              <a:r>
                <a:rPr lang="en-US" sz="1050" dirty="0">
                  <a:latin typeface="Courier New" pitchFamily="49" charset="0"/>
                  <a:ea typeface="Adobe Ming Std L" pitchFamily="18" charset="-128"/>
                  <a:cs typeface="Courier New" pitchFamily="49" charset="0"/>
                </a:rPr>
                <a:t>are distributed after 2:00 p.m</a:t>
              </a:r>
              <a:r>
                <a:rPr lang="en-US" sz="1050" dirty="0" smtClean="0">
                  <a:latin typeface="Courier New" pitchFamily="49" charset="0"/>
                  <a:ea typeface="Adobe Ming Std L" pitchFamily="18" charset="-128"/>
                  <a:cs typeface="Courier New" pitchFamily="49" charset="0"/>
                </a:rPr>
                <a:t>.</a:t>
              </a:r>
            </a:p>
            <a:p>
              <a:endParaRPr lang="en-US" sz="1050" dirty="0">
                <a:latin typeface="Courier New" pitchFamily="49" charset="0"/>
                <a:ea typeface="Adobe Ming Std L" pitchFamily="18" charset="-128"/>
                <a:cs typeface="Courier New" pitchFamily="49" charset="0"/>
              </a:endParaRPr>
            </a:p>
            <a:p>
              <a:r>
                <a:rPr lang="en-US" sz="1050" dirty="0" smtClean="0">
                  <a:latin typeface="Courier New" pitchFamily="49" charset="0"/>
                  <a:ea typeface="Adobe Ming Std L" pitchFamily="18" charset="-128"/>
                  <a:cs typeface="Courier New" pitchFamily="49" charset="0"/>
                </a:rPr>
                <a:t>Timesheets must be completed daily </a:t>
              </a:r>
              <a:r>
                <a:rPr lang="en-US" sz="1050" dirty="0">
                  <a:latin typeface="Courier New" pitchFamily="49" charset="0"/>
                  <a:ea typeface="Adobe Ming Std L" pitchFamily="18" charset="-128"/>
                  <a:cs typeface="Courier New" pitchFamily="49" charset="0"/>
                </a:rPr>
                <a:t>and </a:t>
              </a:r>
              <a:r>
                <a:rPr lang="en-US" sz="1050" dirty="0" smtClean="0">
                  <a:latin typeface="Courier New" pitchFamily="49" charset="0"/>
                  <a:ea typeface="Adobe Ming Std L" pitchFamily="18" charset="-128"/>
                  <a:cs typeface="Courier New" pitchFamily="49" charset="0"/>
                </a:rPr>
                <a:t>turned  in to the supervisor every </a:t>
              </a:r>
              <a:r>
                <a:rPr lang="en-US" sz="1050" dirty="0">
                  <a:latin typeface="Courier New" pitchFamily="49" charset="0"/>
                  <a:ea typeface="Adobe Ming Std L" pitchFamily="18" charset="-128"/>
                  <a:cs typeface="Courier New" pitchFamily="49" charset="0"/>
                </a:rPr>
                <a:t>Monday morning. </a:t>
              </a:r>
            </a:p>
          </p:txBody>
        </p:sp>
      </p:grpSp>
      <p:sp>
        <p:nvSpPr>
          <p:cNvPr id="18" name="Content Top"/>
          <p:cNvSpPr/>
          <p:nvPr/>
        </p:nvSpPr>
        <p:spPr>
          <a:xfrm rot="2115754">
            <a:off x="6866299" y="2126366"/>
            <a:ext cx="571976" cy="242363"/>
          </a:xfrm>
          <a:prstGeom prst="rect">
            <a:avLst/>
          </a:prstGeom>
          <a:solidFill>
            <a:schemeClr val="bg1">
              <a:alpha val="52000"/>
            </a:scheme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Content bottom"/>
          <p:cNvSpPr/>
          <p:nvPr/>
        </p:nvSpPr>
        <p:spPr>
          <a:xfrm rot="2115754">
            <a:off x="4529803" y="4504402"/>
            <a:ext cx="571976" cy="242363"/>
          </a:xfrm>
          <a:prstGeom prst="rect">
            <a:avLst/>
          </a:prstGeom>
          <a:solidFill>
            <a:schemeClr val="bg1">
              <a:alpha val="52000"/>
            </a:scheme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Picture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815791" y="897239"/>
            <a:ext cx="2078564" cy="1225195"/>
          </a:xfrm>
          <a:prstGeom prst="rect">
            <a:avLst/>
          </a:prstGeom>
        </p:spPr>
      </p:pic>
      <p:sp>
        <p:nvSpPr>
          <p:cNvPr id="20" name="Title Tape"/>
          <p:cNvSpPr/>
          <p:nvPr/>
        </p:nvSpPr>
        <p:spPr>
          <a:xfrm rot="20979877">
            <a:off x="5516847" y="946582"/>
            <a:ext cx="571976" cy="242363"/>
          </a:xfrm>
          <a:prstGeom prst="rect">
            <a:avLst/>
          </a:prstGeom>
          <a:solidFill>
            <a:schemeClr val="bg1">
              <a:alpha val="52000"/>
            </a:scheme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1" name="Pic Holder Front"/>
          <p:cNvGrpSpPr/>
          <p:nvPr/>
        </p:nvGrpSpPr>
        <p:grpSpPr>
          <a:xfrm>
            <a:off x="412200" y="432077"/>
            <a:ext cx="3843474" cy="4872078"/>
            <a:chOff x="494228" y="518492"/>
            <a:chExt cx="4608328" cy="5846494"/>
          </a:xfrm>
        </p:grpSpPr>
        <p:sp>
          <p:nvSpPr>
            <p:cNvPr id="22" name="Isosceles Triangle 21"/>
            <p:cNvSpPr/>
            <p:nvPr/>
          </p:nvSpPr>
          <p:spPr>
            <a:xfrm rot="19147365">
              <a:off x="533535" y="547265"/>
              <a:ext cx="454221" cy="230197"/>
            </a:xfrm>
            <a:prstGeom prst="triangle">
              <a:avLst>
                <a:gd name="adj" fmla="val 50299"/>
              </a:avLst>
            </a:prstGeom>
            <a:solidFill>
              <a:schemeClr val="bg1"/>
            </a:solidFill>
            <a:ln>
              <a:noFill/>
            </a:ln>
            <a:effectLst>
              <a:outerShdw blurRad="63500" sx="103000" sy="103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Isosceles Triangle 22"/>
            <p:cNvSpPr/>
            <p:nvPr/>
          </p:nvSpPr>
          <p:spPr>
            <a:xfrm rot="2170192" flipH="1">
              <a:off x="4612537" y="518492"/>
              <a:ext cx="454221" cy="230197"/>
            </a:xfrm>
            <a:prstGeom prst="triangle">
              <a:avLst>
                <a:gd name="adj" fmla="val 50299"/>
              </a:avLst>
            </a:prstGeom>
            <a:solidFill>
              <a:schemeClr val="bg1"/>
            </a:solidFill>
            <a:ln>
              <a:noFill/>
            </a:ln>
            <a:effectLst>
              <a:outerShdw blurRad="63500" sx="103000" sy="103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Isosceles Triangle 23"/>
            <p:cNvSpPr/>
            <p:nvPr/>
          </p:nvSpPr>
          <p:spPr>
            <a:xfrm rot="2452635" flipV="1">
              <a:off x="494228" y="6092059"/>
              <a:ext cx="454221" cy="230197"/>
            </a:xfrm>
            <a:prstGeom prst="triangle">
              <a:avLst>
                <a:gd name="adj" fmla="val 50299"/>
              </a:avLst>
            </a:prstGeom>
            <a:solidFill>
              <a:schemeClr val="bg1"/>
            </a:solidFill>
            <a:ln>
              <a:noFill/>
            </a:ln>
            <a:effectLst>
              <a:outerShdw blurRad="63500" sx="103000" sy="103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Isosceles Triangle 24"/>
            <p:cNvSpPr/>
            <p:nvPr/>
          </p:nvSpPr>
          <p:spPr>
            <a:xfrm rot="19147365" flipH="1" flipV="1">
              <a:off x="4648335" y="6134789"/>
              <a:ext cx="454221" cy="230197"/>
            </a:xfrm>
            <a:prstGeom prst="triangle">
              <a:avLst>
                <a:gd name="adj" fmla="val 50299"/>
              </a:avLst>
            </a:prstGeom>
            <a:solidFill>
              <a:schemeClr val="bg1"/>
            </a:solidFill>
            <a:ln>
              <a:noFill/>
            </a:ln>
            <a:effectLst>
              <a:outerShdw blurRad="63500" sx="103000" sy="103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6" name="TextBox 25"/>
          <p:cNvSpPr txBox="1"/>
          <p:nvPr/>
        </p:nvSpPr>
        <p:spPr>
          <a:xfrm>
            <a:off x="0" y="5503403"/>
            <a:ext cx="7626350" cy="253916"/>
          </a:xfrm>
          <a:prstGeom prst="rect">
            <a:avLst/>
          </a:prstGeom>
          <a:noFill/>
        </p:spPr>
        <p:txBody>
          <a:bodyPr wrap="square" rtlCol="0">
            <a:spAutoFit/>
          </a:bodyPr>
          <a:lstStyle/>
          <a:p>
            <a:pPr algn="ctr"/>
            <a:r>
              <a:rPr lang="en-US" sz="1050" dirty="0">
                <a:solidFill>
                  <a:schemeClr val="accent1"/>
                </a:solidFill>
                <a:latin typeface="Courier New" pitchFamily="49" charset="0"/>
                <a:ea typeface="Adobe Ming Std L" pitchFamily="18" charset="-128"/>
                <a:cs typeface="Courier New" pitchFamily="49" charset="0"/>
              </a:rPr>
              <a:t>photo credit: </a:t>
            </a:r>
            <a:r>
              <a:rPr lang="en-US" sz="1050" dirty="0">
                <a:solidFill>
                  <a:schemeClr val="accent1"/>
                </a:solidFill>
                <a:latin typeface="Courier New" pitchFamily="49" charset="0"/>
                <a:ea typeface="Adobe Ming Std L" pitchFamily="18" charset="-128"/>
                <a:cs typeface="Courier New" pitchFamily="49" charset="0"/>
                <a:hlinkClick r:id="rId5"/>
              </a:rPr>
              <a:t>http</a:t>
            </a:r>
            <a:r>
              <a:rPr lang="en-US" sz="1050" dirty="0">
                <a:latin typeface="Courier New" pitchFamily="49" charset="0"/>
                <a:cs typeface="Courier New" pitchFamily="49" charset="0"/>
                <a:hlinkClick r:id="rId5"/>
              </a:rPr>
              <a:t>://</a:t>
            </a:r>
            <a:r>
              <a:rPr lang="en-US" sz="1050" dirty="0" smtClean="0">
                <a:solidFill>
                  <a:schemeClr val="accent1"/>
                </a:solidFill>
                <a:latin typeface="Courier New" pitchFamily="49" charset="0"/>
                <a:ea typeface="Adobe Ming Std L" pitchFamily="18" charset="-128"/>
                <a:cs typeface="Courier New" pitchFamily="49" charset="0"/>
                <a:hlinkClick r:id="rId5"/>
              </a:rPr>
              <a:t>www.flickr.com/photos/kheelcenter/5279881110</a:t>
            </a:r>
            <a:r>
              <a:rPr lang="en-US" sz="1050" dirty="0" smtClean="0">
                <a:solidFill>
                  <a:schemeClr val="accent1"/>
                </a:solidFill>
                <a:latin typeface="Courier New" pitchFamily="49" charset="0"/>
                <a:ea typeface="Adobe Ming Std L" pitchFamily="18" charset="-128"/>
                <a:cs typeface="Courier New" pitchFamily="49" charset="0"/>
              </a:rPr>
              <a:t> via </a:t>
            </a:r>
            <a:r>
              <a:rPr lang="en-US" sz="1050" dirty="0" smtClean="0">
                <a:solidFill>
                  <a:schemeClr val="accent1"/>
                </a:solidFill>
                <a:latin typeface="Courier New" pitchFamily="49" charset="0"/>
                <a:ea typeface="Adobe Ming Std L" pitchFamily="18" charset="-128"/>
                <a:cs typeface="Courier New" pitchFamily="49" charset="0"/>
                <a:hlinkClick r:id="rId6"/>
              </a:rPr>
              <a:t>http</a:t>
            </a:r>
            <a:r>
              <a:rPr lang="en-US" sz="1050" dirty="0">
                <a:solidFill>
                  <a:schemeClr val="accent1"/>
                </a:solidFill>
                <a:latin typeface="Courier New" pitchFamily="49" charset="0"/>
                <a:ea typeface="Adobe Ming Std L" pitchFamily="18" charset="-128"/>
                <a:cs typeface="Courier New" pitchFamily="49" charset="0"/>
                <a:hlinkClick r:id="rId6"/>
              </a:rPr>
              <a:t>://</a:t>
            </a:r>
            <a:r>
              <a:rPr lang="en-US" sz="1050" dirty="0" smtClean="0">
                <a:solidFill>
                  <a:schemeClr val="accent1"/>
                </a:solidFill>
                <a:latin typeface="Courier New" pitchFamily="49" charset="0"/>
                <a:ea typeface="Adobe Ming Std L" pitchFamily="18" charset="-128"/>
                <a:cs typeface="Courier New" pitchFamily="49" charset="0"/>
                <a:hlinkClick r:id="rId6"/>
              </a:rPr>
              <a:t>photopin.com</a:t>
            </a:r>
            <a:r>
              <a:rPr lang="en-US" sz="1050" dirty="0" smtClean="0">
                <a:solidFill>
                  <a:schemeClr val="accent1"/>
                </a:solidFill>
                <a:latin typeface="Courier New" pitchFamily="49" charset="0"/>
                <a:ea typeface="Adobe Ming Std L" pitchFamily="18" charset="-128"/>
                <a:cs typeface="Courier New" pitchFamily="49" charset="0"/>
              </a:rPr>
              <a:t> </a:t>
            </a:r>
            <a:endParaRPr lang="en-US" sz="1050" dirty="0">
              <a:solidFill>
                <a:schemeClr val="accent1"/>
              </a:solidFill>
              <a:latin typeface="Courier New" pitchFamily="49" charset="0"/>
              <a:ea typeface="Adobe Ming Std L" pitchFamily="18" charset="-128"/>
              <a:cs typeface="Courier New" pitchFamily="49" charset="0"/>
            </a:endParaRPr>
          </a:p>
        </p:txBody>
      </p:sp>
    </p:spTree>
    <p:extLst>
      <p:ext uri="{BB962C8B-B14F-4D97-AF65-F5344CB8AC3E}">
        <p14:creationId xmlns:p14="http://schemas.microsoft.com/office/powerpoint/2010/main" val="135033116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531831" y="1619681"/>
            <a:ext cx="4146693" cy="3238315"/>
            <a:chOff x="637666" y="1943617"/>
            <a:chExt cx="4971888" cy="3885978"/>
          </a:xfrm>
        </p:grpSpPr>
        <p:sp>
          <p:nvSpPr>
            <p:cNvPr id="5" name="Rectangle 4"/>
            <p:cNvSpPr/>
            <p:nvPr/>
          </p:nvSpPr>
          <p:spPr>
            <a:xfrm rot="19247275" flipH="1" flipV="1">
              <a:off x="5150558" y="5615334"/>
              <a:ext cx="454609" cy="214261"/>
            </a:xfrm>
            <a:prstGeom prst="rect">
              <a:avLst/>
            </a:prstGeom>
            <a:solidFill>
              <a:schemeClr val="bg1"/>
            </a:solidFill>
            <a:ln>
              <a:noFill/>
            </a:ln>
            <a:effectLst>
              <a:outerShdw blurRad="63500" sx="101000" sy="101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p:cNvSpPr/>
            <p:nvPr/>
          </p:nvSpPr>
          <p:spPr>
            <a:xfrm rot="2352725" flipH="1">
              <a:off x="637666" y="5609971"/>
              <a:ext cx="454609" cy="214261"/>
            </a:xfrm>
            <a:prstGeom prst="rect">
              <a:avLst/>
            </a:prstGeom>
            <a:solidFill>
              <a:schemeClr val="bg1"/>
            </a:solidFill>
            <a:ln>
              <a:noFill/>
            </a:ln>
            <a:effectLst>
              <a:outerShdw blurRad="63500" sx="101000" sy="101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p:nvSpPr>
          <p:spPr>
            <a:xfrm rot="2470763" flipH="1">
              <a:off x="5154945" y="1960509"/>
              <a:ext cx="454609" cy="214261"/>
            </a:xfrm>
            <a:prstGeom prst="rect">
              <a:avLst/>
            </a:prstGeom>
            <a:solidFill>
              <a:schemeClr val="bg1"/>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rot="19247275">
              <a:off x="637666" y="1943617"/>
              <a:ext cx="454609" cy="214261"/>
            </a:xfrm>
            <a:prstGeom prst="rect">
              <a:avLst/>
            </a:prstGeom>
            <a:solidFill>
              <a:schemeClr val="bg1"/>
            </a:solidFill>
            <a:ln>
              <a:noFill/>
            </a:ln>
            <a:effectLst>
              <a:outerShdw blurRad="63500" sx="101000" sy="101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9" name="Group 8"/>
          <p:cNvGrpSpPr/>
          <p:nvPr/>
        </p:nvGrpSpPr>
        <p:grpSpPr>
          <a:xfrm rot="5400000">
            <a:off x="1018170" y="1268360"/>
            <a:ext cx="3175002" cy="3940282"/>
            <a:chOff x="451627" y="1024070"/>
            <a:chExt cx="3810002" cy="4724401"/>
          </a:xfrm>
        </p:grpSpPr>
        <p:sp>
          <p:nvSpPr>
            <p:cNvPr id="10" name="Border"/>
            <p:cNvSpPr/>
            <p:nvPr/>
          </p:nvSpPr>
          <p:spPr>
            <a:xfrm>
              <a:off x="451627" y="1024070"/>
              <a:ext cx="3810002" cy="4724401"/>
            </a:xfrm>
            <a:prstGeom prst="rect">
              <a:avLst/>
            </a:prstGeom>
            <a:solidFill>
              <a:schemeClr val="bg1"/>
            </a:solidFill>
            <a:ln>
              <a:noFill/>
            </a:ln>
            <a:effectLst>
              <a:outerShdw blurRad="63500" sx="101000" sy="101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16200000">
              <a:off x="130890" y="1698239"/>
              <a:ext cx="4432732" cy="3389193"/>
            </a:xfrm>
            <a:prstGeom prst="rect">
              <a:avLst/>
            </a:prstGeom>
          </p:spPr>
        </p:pic>
      </p:grpSp>
      <p:sp>
        <p:nvSpPr>
          <p:cNvPr id="12" name="Isosceles Triangle 11"/>
          <p:cNvSpPr/>
          <p:nvPr/>
        </p:nvSpPr>
        <p:spPr>
          <a:xfrm rot="19147365">
            <a:off x="416474" y="1476102"/>
            <a:ext cx="378833" cy="191831"/>
          </a:xfrm>
          <a:prstGeom prst="triangle">
            <a:avLst>
              <a:gd name="adj" fmla="val 50299"/>
            </a:avLst>
          </a:prstGeom>
          <a:solidFill>
            <a:schemeClr val="bg1"/>
          </a:solidFill>
          <a:ln>
            <a:noFill/>
          </a:ln>
          <a:effectLst>
            <a:outerShdw blurRad="63500" sx="103000" sy="103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Isosceles Triangle 12"/>
          <p:cNvSpPr/>
          <p:nvPr/>
        </p:nvSpPr>
        <p:spPr>
          <a:xfrm rot="2548948" flipH="1">
            <a:off x="4423318" y="1491879"/>
            <a:ext cx="378833" cy="191831"/>
          </a:xfrm>
          <a:prstGeom prst="triangle">
            <a:avLst>
              <a:gd name="adj" fmla="val 50299"/>
            </a:avLst>
          </a:prstGeom>
          <a:solidFill>
            <a:schemeClr val="bg1"/>
          </a:solidFill>
          <a:ln>
            <a:noFill/>
          </a:ln>
          <a:effectLst>
            <a:outerShdw blurRad="63500" sx="103000" sy="103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Isosceles Triangle 13"/>
          <p:cNvSpPr/>
          <p:nvPr/>
        </p:nvSpPr>
        <p:spPr>
          <a:xfrm rot="2452635" flipV="1">
            <a:off x="416474" y="4797583"/>
            <a:ext cx="378833" cy="191831"/>
          </a:xfrm>
          <a:prstGeom prst="triangle">
            <a:avLst>
              <a:gd name="adj" fmla="val 50299"/>
            </a:avLst>
          </a:prstGeom>
          <a:solidFill>
            <a:schemeClr val="bg1"/>
          </a:solidFill>
          <a:ln>
            <a:noFill/>
          </a:ln>
          <a:effectLst>
            <a:outerShdw blurRad="63500" sx="103000" sy="103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Isosceles Triangle 14"/>
          <p:cNvSpPr/>
          <p:nvPr/>
        </p:nvSpPr>
        <p:spPr>
          <a:xfrm rot="19147365" flipH="1" flipV="1">
            <a:off x="4413180" y="4804704"/>
            <a:ext cx="378833" cy="191831"/>
          </a:xfrm>
          <a:prstGeom prst="triangle">
            <a:avLst>
              <a:gd name="adj" fmla="val 50299"/>
            </a:avLst>
          </a:prstGeom>
          <a:solidFill>
            <a:schemeClr val="bg1"/>
          </a:solidFill>
          <a:ln>
            <a:noFill/>
          </a:ln>
          <a:effectLst>
            <a:outerShdw blurRad="63500" sx="103000" sy="103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06083" y="431901"/>
            <a:ext cx="3401287" cy="1219099"/>
          </a:xfrm>
          <a:prstGeom prst="rect">
            <a:avLst/>
          </a:prstGeom>
        </p:spPr>
      </p:pic>
      <p:sp>
        <p:nvSpPr>
          <p:cNvPr id="19" name="Title Tape"/>
          <p:cNvSpPr/>
          <p:nvPr/>
        </p:nvSpPr>
        <p:spPr>
          <a:xfrm rot="21364994">
            <a:off x="2470947" y="485101"/>
            <a:ext cx="571976" cy="242363"/>
          </a:xfrm>
          <a:prstGeom prst="rect">
            <a:avLst/>
          </a:prstGeom>
          <a:solidFill>
            <a:schemeClr val="bg1">
              <a:alpha val="52000"/>
            </a:scheme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Paper"/>
          <p:cNvSpPr/>
          <p:nvPr/>
        </p:nvSpPr>
        <p:spPr>
          <a:xfrm>
            <a:off x="4825591" y="465865"/>
            <a:ext cx="2570627" cy="4788305"/>
          </a:xfrm>
          <a:custGeom>
            <a:avLst/>
            <a:gdLst>
              <a:gd name="connsiteX0" fmla="*/ 0 w 3048000"/>
              <a:gd name="connsiteY0" fmla="*/ 0 h 2362200"/>
              <a:gd name="connsiteX1" fmla="*/ 3048000 w 3048000"/>
              <a:gd name="connsiteY1" fmla="*/ 0 h 2362200"/>
              <a:gd name="connsiteX2" fmla="*/ 3048000 w 3048000"/>
              <a:gd name="connsiteY2" fmla="*/ 2362200 h 2362200"/>
              <a:gd name="connsiteX3" fmla="*/ 0 w 3048000"/>
              <a:gd name="connsiteY3" fmla="*/ 2362200 h 2362200"/>
              <a:gd name="connsiteX4" fmla="*/ 0 w 3048000"/>
              <a:gd name="connsiteY4" fmla="*/ 0 h 2362200"/>
              <a:gd name="connsiteX0" fmla="*/ 0 w 3090729"/>
              <a:gd name="connsiteY0" fmla="*/ 188008 h 2550208"/>
              <a:gd name="connsiteX1" fmla="*/ 3090729 w 3090729"/>
              <a:gd name="connsiteY1" fmla="*/ 0 h 2550208"/>
              <a:gd name="connsiteX2" fmla="*/ 3048000 w 3090729"/>
              <a:gd name="connsiteY2" fmla="*/ 2550208 h 2550208"/>
              <a:gd name="connsiteX3" fmla="*/ 0 w 3090729"/>
              <a:gd name="connsiteY3" fmla="*/ 2550208 h 2550208"/>
              <a:gd name="connsiteX4" fmla="*/ 0 w 3090729"/>
              <a:gd name="connsiteY4" fmla="*/ 188008 h 2550208"/>
              <a:gd name="connsiteX0" fmla="*/ 0 w 3090729"/>
              <a:gd name="connsiteY0" fmla="*/ 188008 h 2669849"/>
              <a:gd name="connsiteX1" fmla="*/ 3090729 w 3090729"/>
              <a:gd name="connsiteY1" fmla="*/ 0 h 2669849"/>
              <a:gd name="connsiteX2" fmla="*/ 3048000 w 3090729"/>
              <a:gd name="connsiteY2" fmla="*/ 2550208 h 2669849"/>
              <a:gd name="connsiteX3" fmla="*/ 76913 w 3090729"/>
              <a:gd name="connsiteY3" fmla="*/ 2669849 h 2669849"/>
              <a:gd name="connsiteX4" fmla="*/ 0 w 3090729"/>
              <a:gd name="connsiteY4" fmla="*/ 188008 h 2669849"/>
              <a:gd name="connsiteX0" fmla="*/ 0 w 3082184"/>
              <a:gd name="connsiteY0" fmla="*/ 104954 h 2669849"/>
              <a:gd name="connsiteX1" fmla="*/ 3082184 w 3082184"/>
              <a:gd name="connsiteY1" fmla="*/ 0 h 2669849"/>
              <a:gd name="connsiteX2" fmla="*/ 3039455 w 3082184"/>
              <a:gd name="connsiteY2" fmla="*/ 2550208 h 2669849"/>
              <a:gd name="connsiteX3" fmla="*/ 68368 w 3082184"/>
              <a:gd name="connsiteY3" fmla="*/ 2669849 h 2669849"/>
              <a:gd name="connsiteX4" fmla="*/ 0 w 3082184"/>
              <a:gd name="connsiteY4" fmla="*/ 104954 h 26698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82184" h="2669849">
                <a:moveTo>
                  <a:pt x="0" y="104954"/>
                </a:moveTo>
                <a:lnTo>
                  <a:pt x="3082184" y="0"/>
                </a:lnTo>
                <a:lnTo>
                  <a:pt x="3039455" y="2550208"/>
                </a:lnTo>
                <a:lnTo>
                  <a:pt x="68368" y="2669849"/>
                </a:lnTo>
                <a:lnTo>
                  <a:pt x="0" y="104954"/>
                </a:lnTo>
                <a:close/>
              </a:path>
            </a:pathLst>
          </a:custGeom>
          <a:solidFill>
            <a:schemeClr val="bg1">
              <a:lumMod val="95000"/>
            </a:schemeClr>
          </a:solidFill>
          <a:ln>
            <a:noFill/>
          </a:ln>
          <a:effectLst>
            <a:outerShdw blurRad="63500" sx="101000" sy="101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2" name="Group 1"/>
          <p:cNvGrpSpPr/>
          <p:nvPr/>
        </p:nvGrpSpPr>
        <p:grpSpPr>
          <a:xfrm>
            <a:off x="4702917" y="396736"/>
            <a:ext cx="2831419" cy="4962171"/>
            <a:chOff x="5638800" y="476083"/>
            <a:chExt cx="3394874" cy="5954605"/>
          </a:xfrm>
        </p:grpSpPr>
        <p:sp>
          <p:nvSpPr>
            <p:cNvPr id="28" name="Content Top"/>
            <p:cNvSpPr/>
            <p:nvPr/>
          </p:nvSpPr>
          <p:spPr>
            <a:xfrm rot="2115754">
              <a:off x="8347874" y="476083"/>
              <a:ext cx="685800" cy="290835"/>
            </a:xfrm>
            <a:prstGeom prst="rect">
              <a:avLst/>
            </a:prstGeom>
            <a:solidFill>
              <a:schemeClr val="bg1">
                <a:alpha val="52000"/>
              </a:scheme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Content bottom"/>
            <p:cNvSpPr/>
            <p:nvPr/>
          </p:nvSpPr>
          <p:spPr>
            <a:xfrm rot="2115754">
              <a:off x="5638800" y="6139853"/>
              <a:ext cx="685800" cy="290835"/>
            </a:xfrm>
            <a:prstGeom prst="rect">
              <a:avLst/>
            </a:prstGeom>
            <a:solidFill>
              <a:schemeClr val="bg1">
                <a:alpha val="52000"/>
              </a:scheme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30" name="TextBox 29"/>
          <p:cNvSpPr txBox="1"/>
          <p:nvPr/>
        </p:nvSpPr>
        <p:spPr>
          <a:xfrm>
            <a:off x="0" y="5503403"/>
            <a:ext cx="7626349" cy="253916"/>
          </a:xfrm>
          <a:prstGeom prst="rect">
            <a:avLst/>
          </a:prstGeom>
          <a:noFill/>
        </p:spPr>
        <p:txBody>
          <a:bodyPr wrap="square" rtlCol="0">
            <a:spAutoFit/>
          </a:bodyPr>
          <a:lstStyle/>
          <a:p>
            <a:pPr algn="ctr"/>
            <a:r>
              <a:rPr lang="en-US" sz="1050" dirty="0">
                <a:solidFill>
                  <a:schemeClr val="accent1"/>
                </a:solidFill>
                <a:latin typeface="Courier New" pitchFamily="49" charset="0"/>
                <a:ea typeface="Adobe Ming Std L" pitchFamily="18" charset="-128"/>
                <a:cs typeface="Courier New" pitchFamily="49" charset="0"/>
              </a:rPr>
              <a:t>photo credit: </a:t>
            </a:r>
            <a:r>
              <a:rPr lang="en-US" sz="1050" dirty="0">
                <a:solidFill>
                  <a:schemeClr val="accent1"/>
                </a:solidFill>
                <a:latin typeface="Courier New" pitchFamily="49" charset="0"/>
                <a:ea typeface="Adobe Ming Std L" pitchFamily="18" charset="-128"/>
                <a:cs typeface="Courier New" pitchFamily="49" charset="0"/>
                <a:hlinkClick r:id="rId5"/>
              </a:rPr>
              <a:t>http</a:t>
            </a:r>
            <a:r>
              <a:rPr lang="en-US" sz="1050" dirty="0">
                <a:latin typeface="Courier New" pitchFamily="49" charset="0"/>
                <a:cs typeface="Courier New" pitchFamily="49" charset="0"/>
                <a:hlinkClick r:id="rId5"/>
              </a:rPr>
              <a:t>://</a:t>
            </a:r>
            <a:r>
              <a:rPr lang="en-US" sz="1050" dirty="0">
                <a:solidFill>
                  <a:schemeClr val="accent1"/>
                </a:solidFill>
                <a:latin typeface="Courier New" pitchFamily="49" charset="0"/>
                <a:ea typeface="Adobe Ming Std L" pitchFamily="18" charset="-128"/>
                <a:cs typeface="Courier New" pitchFamily="49" charset="0"/>
                <a:hlinkClick r:id="rId5"/>
              </a:rPr>
              <a:t>www.flickr.com/photos/79716443@N00/862429492</a:t>
            </a:r>
            <a:r>
              <a:rPr lang="en-US" sz="1050" dirty="0" smtClean="0">
                <a:latin typeface="Courier New" pitchFamily="49" charset="0"/>
                <a:cs typeface="Courier New" pitchFamily="49" charset="0"/>
              </a:rPr>
              <a:t> </a:t>
            </a:r>
            <a:r>
              <a:rPr lang="en-US" sz="1050" dirty="0" smtClean="0">
                <a:solidFill>
                  <a:schemeClr val="accent1"/>
                </a:solidFill>
                <a:latin typeface="Courier New" pitchFamily="49" charset="0"/>
                <a:ea typeface="Adobe Ming Std L" pitchFamily="18" charset="-128"/>
                <a:cs typeface="Courier New" pitchFamily="49" charset="0"/>
              </a:rPr>
              <a:t>via </a:t>
            </a:r>
            <a:r>
              <a:rPr lang="en-US" sz="1050" dirty="0" smtClean="0">
                <a:solidFill>
                  <a:schemeClr val="accent1"/>
                </a:solidFill>
                <a:latin typeface="Courier New" pitchFamily="49" charset="0"/>
                <a:ea typeface="Adobe Ming Std L" pitchFamily="18" charset="-128"/>
                <a:cs typeface="Courier New" pitchFamily="49" charset="0"/>
                <a:hlinkClick r:id="rId6"/>
              </a:rPr>
              <a:t>http</a:t>
            </a:r>
            <a:r>
              <a:rPr lang="en-US" sz="1050" dirty="0">
                <a:solidFill>
                  <a:schemeClr val="accent1"/>
                </a:solidFill>
                <a:latin typeface="Courier New" pitchFamily="49" charset="0"/>
                <a:ea typeface="Adobe Ming Std L" pitchFamily="18" charset="-128"/>
                <a:cs typeface="Courier New" pitchFamily="49" charset="0"/>
                <a:hlinkClick r:id="rId6"/>
              </a:rPr>
              <a:t>://</a:t>
            </a:r>
            <a:r>
              <a:rPr lang="en-US" sz="1050" dirty="0" smtClean="0">
                <a:solidFill>
                  <a:schemeClr val="accent1"/>
                </a:solidFill>
                <a:latin typeface="Courier New" pitchFamily="49" charset="0"/>
                <a:ea typeface="Adobe Ming Std L" pitchFamily="18" charset="-128"/>
                <a:cs typeface="Courier New" pitchFamily="49" charset="0"/>
                <a:hlinkClick r:id="rId6"/>
              </a:rPr>
              <a:t>photopin.com</a:t>
            </a:r>
            <a:r>
              <a:rPr lang="en-US" sz="1050" dirty="0" smtClean="0">
                <a:solidFill>
                  <a:schemeClr val="accent1"/>
                </a:solidFill>
                <a:latin typeface="Courier New" pitchFamily="49" charset="0"/>
                <a:ea typeface="Adobe Ming Std L" pitchFamily="18" charset="-128"/>
                <a:cs typeface="Courier New" pitchFamily="49" charset="0"/>
              </a:rPr>
              <a:t> </a:t>
            </a:r>
            <a:endParaRPr lang="en-US" sz="1050" dirty="0">
              <a:solidFill>
                <a:schemeClr val="accent1"/>
              </a:solidFill>
              <a:latin typeface="Courier New" pitchFamily="49" charset="0"/>
              <a:ea typeface="Adobe Ming Std L" pitchFamily="18" charset="-128"/>
              <a:cs typeface="Courier New" pitchFamily="49" charset="0"/>
            </a:endParaRPr>
          </a:p>
        </p:txBody>
      </p:sp>
      <p:grpSp>
        <p:nvGrpSpPr>
          <p:cNvPr id="35" name="Group 34"/>
          <p:cNvGrpSpPr/>
          <p:nvPr/>
        </p:nvGrpSpPr>
        <p:grpSpPr>
          <a:xfrm>
            <a:off x="4848113" y="657265"/>
            <a:ext cx="2639438" cy="4503800"/>
            <a:chOff x="5812892" y="788718"/>
            <a:chExt cx="3164688" cy="5404560"/>
          </a:xfrm>
        </p:grpSpPr>
        <p:sp>
          <p:nvSpPr>
            <p:cNvPr id="26" name="Text"/>
            <p:cNvSpPr txBox="1"/>
            <p:nvPr/>
          </p:nvSpPr>
          <p:spPr>
            <a:xfrm rot="21405094">
              <a:off x="5973143" y="788718"/>
              <a:ext cx="1352350" cy="313932"/>
            </a:xfrm>
            <a:prstGeom prst="rect">
              <a:avLst/>
            </a:prstGeom>
            <a:noFill/>
          </p:spPr>
          <p:txBody>
            <a:bodyPr wrap="square" rtlCol="0">
              <a:spAutoFit/>
            </a:bodyPr>
            <a:lstStyle/>
            <a:p>
              <a:r>
                <a:rPr lang="en-US" sz="1100" b="1" dirty="0" smtClean="0">
                  <a:latin typeface="Courier New" pitchFamily="49" charset="0"/>
                  <a:ea typeface="Adobe Ming Std L" pitchFamily="18" charset="-128"/>
                  <a:cs typeface="Courier New" pitchFamily="49" charset="0"/>
                </a:rPr>
                <a:t>401(k) Plan</a:t>
              </a:r>
              <a:endParaRPr lang="en-US" sz="1100" b="1" dirty="0">
                <a:latin typeface="Courier New" pitchFamily="49" charset="0"/>
                <a:ea typeface="Adobe Ming Std L" pitchFamily="18" charset="-128"/>
                <a:cs typeface="Courier New" pitchFamily="49" charset="0"/>
              </a:endParaRPr>
            </a:p>
          </p:txBody>
        </p:sp>
        <p:sp>
          <p:nvSpPr>
            <p:cNvPr id="23" name="Text"/>
            <p:cNvSpPr txBox="1"/>
            <p:nvPr/>
          </p:nvSpPr>
          <p:spPr>
            <a:xfrm rot="21405094">
              <a:off x="5938533" y="2485469"/>
              <a:ext cx="2675056" cy="517064"/>
            </a:xfrm>
            <a:prstGeom prst="rect">
              <a:avLst/>
            </a:prstGeom>
            <a:noFill/>
          </p:spPr>
          <p:txBody>
            <a:bodyPr wrap="square" rtlCol="0">
              <a:spAutoFit/>
            </a:bodyPr>
            <a:lstStyle/>
            <a:p>
              <a:r>
                <a:rPr lang="en-US" sz="1100" b="1" dirty="0" smtClean="0">
                  <a:latin typeface="Courier New" pitchFamily="49" charset="0"/>
                  <a:ea typeface="Adobe Ming Std L" pitchFamily="18" charset="-128"/>
                  <a:cs typeface="Courier New" pitchFamily="49" charset="0"/>
                </a:rPr>
                <a:t>Workers Compensation Insurance</a:t>
              </a:r>
              <a:endParaRPr lang="en-US" sz="1100" b="1" dirty="0">
                <a:latin typeface="Courier New" pitchFamily="49" charset="0"/>
                <a:ea typeface="Adobe Ming Std L" pitchFamily="18" charset="-128"/>
                <a:cs typeface="Courier New" pitchFamily="49" charset="0"/>
              </a:endParaRPr>
            </a:p>
          </p:txBody>
        </p:sp>
        <p:sp>
          <p:nvSpPr>
            <p:cNvPr id="24" name="TextBox 23"/>
            <p:cNvSpPr txBox="1"/>
            <p:nvPr/>
          </p:nvSpPr>
          <p:spPr>
            <a:xfrm>
              <a:off x="5875072" y="4235819"/>
              <a:ext cx="3102508" cy="1957459"/>
            </a:xfrm>
            <a:prstGeom prst="rect">
              <a:avLst/>
            </a:prstGeom>
            <a:noFill/>
          </p:spPr>
          <p:txBody>
            <a:bodyPr wrap="square" rtlCol="0">
              <a:spAutoFit/>
            </a:bodyPr>
            <a:lstStyle>
              <a:defPPr>
                <a:defRPr lang="en-US"/>
              </a:defPPr>
              <a:lvl1pPr>
                <a:defRPr sz="1600">
                  <a:latin typeface="Adobe Ming Std L" pitchFamily="18" charset="-128"/>
                  <a:ea typeface="Adobe Ming Std L" pitchFamily="18" charset="-128"/>
                </a:defRPr>
              </a:lvl1pPr>
            </a:lstStyle>
            <a:p>
              <a:r>
                <a:rPr lang="en-US" sz="1000" dirty="0">
                  <a:latin typeface="Courier New" pitchFamily="49" charset="0"/>
                  <a:cs typeface="Courier New" pitchFamily="49" charset="0"/>
                </a:rPr>
                <a:t>The purpose of the Employee Assistance Program (EAP) is to help you resolve your problems </a:t>
              </a:r>
              <a:r>
                <a:rPr lang="en-US" sz="1000" dirty="0" smtClean="0">
                  <a:latin typeface="Courier New" pitchFamily="49" charset="0"/>
                  <a:cs typeface="Courier New" pitchFamily="49" charset="0"/>
                </a:rPr>
                <a:t/>
              </a:r>
              <a:br>
                <a:rPr lang="en-US" sz="1000" dirty="0" smtClean="0">
                  <a:latin typeface="Courier New" pitchFamily="49" charset="0"/>
                  <a:cs typeface="Courier New" pitchFamily="49" charset="0"/>
                </a:rPr>
              </a:br>
              <a:r>
                <a:rPr lang="en-US" sz="1000" dirty="0" smtClean="0">
                  <a:latin typeface="Courier New" pitchFamily="49" charset="0"/>
                  <a:cs typeface="Courier New" pitchFamily="49" charset="0"/>
                </a:rPr>
                <a:t>and </a:t>
              </a:r>
              <a:r>
                <a:rPr lang="en-US" sz="1000" dirty="0">
                  <a:latin typeface="Courier New" pitchFamily="49" charset="0"/>
                  <a:cs typeface="Courier New" pitchFamily="49" charset="0"/>
                </a:rPr>
                <a:t>to minimize their impact on job performance. The program is designed to identify the problem, offer short-term counseling, and direct you to any further assistance necessary.</a:t>
              </a:r>
            </a:p>
          </p:txBody>
        </p:sp>
        <p:sp>
          <p:nvSpPr>
            <p:cNvPr id="31" name="Text"/>
            <p:cNvSpPr txBox="1"/>
            <p:nvPr/>
          </p:nvSpPr>
          <p:spPr>
            <a:xfrm rot="21405094">
              <a:off x="6006067" y="3699300"/>
              <a:ext cx="2896837" cy="517064"/>
            </a:xfrm>
            <a:prstGeom prst="rect">
              <a:avLst/>
            </a:prstGeom>
            <a:noFill/>
          </p:spPr>
          <p:txBody>
            <a:bodyPr wrap="square" rtlCol="0">
              <a:spAutoFit/>
            </a:bodyPr>
            <a:lstStyle/>
            <a:p>
              <a:r>
                <a:rPr lang="en-US" sz="1100" b="1" dirty="0" smtClean="0">
                  <a:latin typeface="Courier New" pitchFamily="49" charset="0"/>
                  <a:ea typeface="Adobe Ming Std L" pitchFamily="18" charset="-128"/>
                  <a:cs typeface="Courier New" pitchFamily="49" charset="0"/>
                </a:rPr>
                <a:t>Employee Assistance Program</a:t>
              </a:r>
              <a:endParaRPr lang="en-US" sz="1100" b="1" dirty="0">
                <a:latin typeface="Courier New" pitchFamily="49" charset="0"/>
                <a:ea typeface="Adobe Ming Std L" pitchFamily="18" charset="-128"/>
                <a:cs typeface="Courier New" pitchFamily="49" charset="0"/>
              </a:endParaRPr>
            </a:p>
          </p:txBody>
        </p:sp>
        <p:sp>
          <p:nvSpPr>
            <p:cNvPr id="32" name="TextBox 31"/>
            <p:cNvSpPr txBox="1"/>
            <p:nvPr/>
          </p:nvSpPr>
          <p:spPr>
            <a:xfrm>
              <a:off x="5812892" y="3016620"/>
              <a:ext cx="3102508" cy="849463"/>
            </a:xfrm>
            <a:prstGeom prst="rect">
              <a:avLst/>
            </a:prstGeom>
            <a:noFill/>
          </p:spPr>
          <p:txBody>
            <a:bodyPr wrap="square" rtlCol="0">
              <a:spAutoFit/>
            </a:bodyPr>
            <a:lstStyle>
              <a:defPPr>
                <a:defRPr lang="en-US"/>
              </a:defPPr>
              <a:lvl1pPr>
                <a:defRPr sz="1600">
                  <a:latin typeface="Adobe Ming Std L" pitchFamily="18" charset="-128"/>
                  <a:ea typeface="Adobe Ming Std L" pitchFamily="18" charset="-128"/>
                </a:defRPr>
              </a:lvl1pPr>
            </a:lstStyle>
            <a:p>
              <a:r>
                <a:rPr lang="en-US" sz="1000" dirty="0">
                  <a:latin typeface="Courier New" pitchFamily="49" charset="0"/>
                  <a:cs typeface="Courier New" pitchFamily="49" charset="0"/>
                </a:rPr>
                <a:t>A</a:t>
              </a:r>
              <a:r>
                <a:rPr lang="en-US" sz="1000" dirty="0" smtClean="0">
                  <a:latin typeface="Courier New" pitchFamily="49" charset="0"/>
                  <a:cs typeface="Courier New" pitchFamily="49" charset="0"/>
                </a:rPr>
                <a:t> </a:t>
              </a:r>
              <a:r>
                <a:rPr lang="en-US" sz="1000" dirty="0">
                  <a:latin typeface="Courier New" pitchFamily="49" charset="0"/>
                  <a:cs typeface="Courier New" pitchFamily="49" charset="0"/>
                </a:rPr>
                <a:t>comprehensive workers compensation insurance plan </a:t>
              </a:r>
              <a:r>
                <a:rPr lang="en-US" sz="1000" dirty="0" smtClean="0">
                  <a:latin typeface="Courier New" pitchFamily="49" charset="0"/>
                  <a:cs typeface="Courier New" pitchFamily="49" charset="0"/>
                </a:rPr>
                <a:t>is provided at </a:t>
              </a:r>
              <a:r>
                <a:rPr lang="en-US" sz="1000" dirty="0">
                  <a:latin typeface="Courier New" pitchFamily="49" charset="0"/>
                  <a:cs typeface="Courier New" pitchFamily="49" charset="0"/>
                </a:rPr>
                <a:t>no cost to </a:t>
              </a:r>
              <a:r>
                <a:rPr lang="en-US" sz="1000" dirty="0" smtClean="0">
                  <a:latin typeface="Courier New" pitchFamily="49" charset="0"/>
                  <a:cs typeface="Courier New" pitchFamily="49" charset="0"/>
                </a:rPr>
                <a:t>employees.</a:t>
              </a:r>
              <a:endParaRPr lang="en-US" sz="1000" dirty="0">
                <a:latin typeface="Courier New" pitchFamily="49" charset="0"/>
                <a:cs typeface="Courier New" pitchFamily="49" charset="0"/>
              </a:endParaRPr>
            </a:p>
          </p:txBody>
        </p:sp>
        <p:sp>
          <p:nvSpPr>
            <p:cNvPr id="33" name="TextBox 32"/>
            <p:cNvSpPr txBox="1"/>
            <p:nvPr/>
          </p:nvSpPr>
          <p:spPr>
            <a:xfrm>
              <a:off x="5844076" y="1174424"/>
              <a:ext cx="3102508" cy="1403461"/>
            </a:xfrm>
            <a:prstGeom prst="rect">
              <a:avLst/>
            </a:prstGeom>
            <a:noFill/>
          </p:spPr>
          <p:txBody>
            <a:bodyPr wrap="square" rtlCol="0">
              <a:spAutoFit/>
            </a:bodyPr>
            <a:lstStyle>
              <a:defPPr>
                <a:defRPr lang="en-US"/>
              </a:defPPr>
              <a:lvl1pPr>
                <a:defRPr sz="1600">
                  <a:latin typeface="Adobe Ming Std L" pitchFamily="18" charset="-128"/>
                  <a:ea typeface="Adobe Ming Std L" pitchFamily="18" charset="-128"/>
                </a:defRPr>
              </a:lvl1pPr>
            </a:lstStyle>
            <a:p>
              <a:r>
                <a:rPr lang="en-US" sz="1000" dirty="0" smtClean="0">
                  <a:latin typeface="Courier New" pitchFamily="49" charset="0"/>
                  <a:cs typeface="Courier New" pitchFamily="49" charset="0"/>
                </a:rPr>
                <a:t>An employee is eligible </a:t>
              </a:r>
              <a:r>
                <a:rPr lang="en-US" sz="1000" dirty="0">
                  <a:latin typeface="Courier New" pitchFamily="49" charset="0"/>
                  <a:cs typeface="Courier New" pitchFamily="49" charset="0"/>
                </a:rPr>
                <a:t>to enroll in </a:t>
              </a:r>
              <a:r>
                <a:rPr lang="en-US" sz="1000" dirty="0" smtClean="0">
                  <a:latin typeface="Courier New" pitchFamily="49" charset="0"/>
                  <a:cs typeface="Courier New" pitchFamily="49" charset="0"/>
                </a:rPr>
                <a:t>the company 401(k</a:t>
              </a:r>
              <a:r>
                <a:rPr lang="en-US" sz="1000" dirty="0">
                  <a:latin typeface="Courier New" pitchFamily="49" charset="0"/>
                  <a:cs typeface="Courier New" pitchFamily="49" charset="0"/>
                </a:rPr>
                <a:t>) Plan if </a:t>
              </a:r>
              <a:r>
                <a:rPr lang="en-US" sz="1000" dirty="0" smtClean="0">
                  <a:latin typeface="Courier New" pitchFamily="49" charset="0"/>
                  <a:cs typeface="Courier New" pitchFamily="49" charset="0"/>
                </a:rPr>
                <a:t>he or she is  </a:t>
              </a:r>
              <a:r>
                <a:rPr lang="en-US" sz="1000" dirty="0">
                  <a:latin typeface="Courier New" pitchFamily="49" charset="0"/>
                  <a:cs typeface="Courier New" pitchFamily="49" charset="0"/>
                </a:rPr>
                <a:t>21 years or older and have completed one year of service with a minimum of 1,000 hours, beginning with </a:t>
              </a:r>
              <a:r>
                <a:rPr lang="en-US" sz="1000" dirty="0" smtClean="0">
                  <a:latin typeface="Courier New" pitchFamily="49" charset="0"/>
                  <a:cs typeface="Courier New" pitchFamily="49" charset="0"/>
                </a:rPr>
                <a:t>his or her hire </a:t>
              </a:r>
              <a:r>
                <a:rPr lang="en-US" sz="1000" dirty="0">
                  <a:latin typeface="Courier New" pitchFamily="49" charset="0"/>
                  <a:cs typeface="Courier New" pitchFamily="49" charset="0"/>
                </a:rPr>
                <a:t>date.</a:t>
              </a:r>
            </a:p>
          </p:txBody>
        </p:sp>
      </p:grpSp>
    </p:spTree>
    <p:extLst>
      <p:ext uri="{BB962C8B-B14F-4D97-AF65-F5344CB8AC3E}">
        <p14:creationId xmlns:p14="http://schemas.microsoft.com/office/powerpoint/2010/main" val="8018134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p:cNvGrpSpPr/>
          <p:nvPr/>
        </p:nvGrpSpPr>
        <p:grpSpPr>
          <a:xfrm>
            <a:off x="204455" y="1750813"/>
            <a:ext cx="4105206" cy="2975540"/>
            <a:chOff x="245141" y="2100976"/>
            <a:chExt cx="4922145" cy="3570648"/>
          </a:xfrm>
        </p:grpSpPr>
        <p:sp>
          <p:nvSpPr>
            <p:cNvPr id="4" name="Rectangle 3"/>
            <p:cNvSpPr/>
            <p:nvPr/>
          </p:nvSpPr>
          <p:spPr>
            <a:xfrm rot="19247275" flipH="1" flipV="1">
              <a:off x="4664741" y="5457363"/>
              <a:ext cx="454609" cy="214261"/>
            </a:xfrm>
            <a:prstGeom prst="rect">
              <a:avLst/>
            </a:prstGeom>
            <a:solidFill>
              <a:schemeClr val="bg1"/>
            </a:solidFill>
            <a:ln>
              <a:noFill/>
            </a:ln>
            <a:effectLst>
              <a:outerShdw blurRad="63500" sx="101000" sy="101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p:cNvSpPr/>
            <p:nvPr/>
          </p:nvSpPr>
          <p:spPr>
            <a:xfrm rot="2352725" flipH="1">
              <a:off x="255080" y="5433698"/>
              <a:ext cx="454609" cy="214261"/>
            </a:xfrm>
            <a:prstGeom prst="rect">
              <a:avLst/>
            </a:prstGeom>
            <a:solidFill>
              <a:schemeClr val="bg1"/>
            </a:solidFill>
            <a:ln>
              <a:noFill/>
            </a:ln>
            <a:effectLst>
              <a:outerShdw blurRad="63500" sx="101000" sy="101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p:cNvSpPr/>
            <p:nvPr/>
          </p:nvSpPr>
          <p:spPr>
            <a:xfrm rot="2470763" flipH="1">
              <a:off x="4712677" y="2100976"/>
              <a:ext cx="454609" cy="214261"/>
            </a:xfrm>
            <a:prstGeom prst="rect">
              <a:avLst/>
            </a:prstGeom>
            <a:solidFill>
              <a:schemeClr val="bg1"/>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p:nvSpPr>
          <p:spPr>
            <a:xfrm rot="19247275">
              <a:off x="245141" y="2104563"/>
              <a:ext cx="454609" cy="214261"/>
            </a:xfrm>
            <a:prstGeom prst="rect">
              <a:avLst/>
            </a:prstGeom>
            <a:solidFill>
              <a:schemeClr val="bg1"/>
            </a:solidFill>
            <a:ln>
              <a:noFill/>
            </a:ln>
            <a:effectLst>
              <a:outerShdw blurRad="63500" sx="101000" sy="101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8" name="Group 7"/>
          <p:cNvGrpSpPr/>
          <p:nvPr/>
        </p:nvGrpSpPr>
        <p:grpSpPr>
          <a:xfrm rot="5400000">
            <a:off x="789918" y="1292541"/>
            <a:ext cx="2928717" cy="3880433"/>
            <a:chOff x="592506" y="1481273"/>
            <a:chExt cx="3514460" cy="4652642"/>
          </a:xfrm>
        </p:grpSpPr>
        <p:sp>
          <p:nvSpPr>
            <p:cNvPr id="9" name="Border"/>
            <p:cNvSpPr/>
            <p:nvPr/>
          </p:nvSpPr>
          <p:spPr>
            <a:xfrm>
              <a:off x="592506" y="1481273"/>
              <a:ext cx="3514460" cy="4652642"/>
            </a:xfrm>
            <a:prstGeom prst="rect">
              <a:avLst/>
            </a:prstGeom>
            <a:solidFill>
              <a:schemeClr val="bg1"/>
            </a:solidFill>
            <a:ln>
              <a:noFill/>
            </a:ln>
            <a:effectLst>
              <a:outerShdw blurRad="63500" sx="101000" sy="101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16200000">
              <a:off x="154358" y="2227641"/>
              <a:ext cx="4385800" cy="3146586"/>
            </a:xfrm>
            <a:prstGeom prst="rect">
              <a:avLst/>
            </a:prstGeom>
          </p:spPr>
        </p:pic>
      </p:grpSp>
      <p:sp>
        <p:nvSpPr>
          <p:cNvPr id="11" name="Isosceles Triangle 10"/>
          <p:cNvSpPr/>
          <p:nvPr/>
        </p:nvSpPr>
        <p:spPr>
          <a:xfrm rot="19147365">
            <a:off x="88471" y="1620985"/>
            <a:ext cx="378833" cy="191831"/>
          </a:xfrm>
          <a:prstGeom prst="triangle">
            <a:avLst>
              <a:gd name="adj" fmla="val 50299"/>
            </a:avLst>
          </a:prstGeom>
          <a:solidFill>
            <a:schemeClr val="bg1"/>
          </a:solidFill>
          <a:ln>
            <a:noFill/>
          </a:ln>
          <a:effectLst>
            <a:outerShdw blurRad="63500" sx="103000" sy="103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Isosceles Triangle 11"/>
          <p:cNvSpPr/>
          <p:nvPr/>
        </p:nvSpPr>
        <p:spPr>
          <a:xfrm rot="2548948" flipH="1">
            <a:off x="4049338" y="1610529"/>
            <a:ext cx="378833" cy="191831"/>
          </a:xfrm>
          <a:prstGeom prst="triangle">
            <a:avLst>
              <a:gd name="adj" fmla="val 50299"/>
            </a:avLst>
          </a:prstGeom>
          <a:solidFill>
            <a:schemeClr val="bg1"/>
          </a:solidFill>
          <a:ln>
            <a:noFill/>
          </a:ln>
          <a:effectLst>
            <a:outerShdw blurRad="63500" sx="103000" sy="103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Isosceles Triangle 12"/>
          <p:cNvSpPr/>
          <p:nvPr/>
        </p:nvSpPr>
        <p:spPr>
          <a:xfrm rot="2452635" flipV="1">
            <a:off x="96760" y="4664185"/>
            <a:ext cx="378833" cy="191831"/>
          </a:xfrm>
          <a:prstGeom prst="triangle">
            <a:avLst>
              <a:gd name="adj" fmla="val 50299"/>
            </a:avLst>
          </a:prstGeom>
          <a:solidFill>
            <a:schemeClr val="bg1"/>
          </a:solidFill>
          <a:ln>
            <a:noFill/>
          </a:ln>
          <a:effectLst>
            <a:outerShdw blurRad="63500" sx="103000" sy="103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Isosceles Triangle 13"/>
          <p:cNvSpPr/>
          <p:nvPr/>
        </p:nvSpPr>
        <p:spPr>
          <a:xfrm rot="19147365" flipH="1" flipV="1">
            <a:off x="4006271" y="4674508"/>
            <a:ext cx="378833" cy="191831"/>
          </a:xfrm>
          <a:prstGeom prst="triangle">
            <a:avLst>
              <a:gd name="adj" fmla="val 50299"/>
            </a:avLst>
          </a:prstGeom>
          <a:solidFill>
            <a:schemeClr val="bg1"/>
          </a:solidFill>
          <a:ln>
            <a:noFill/>
          </a:ln>
          <a:effectLst>
            <a:outerShdw blurRad="63500" sx="103000" sy="103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Picture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26476" y="410450"/>
            <a:ext cx="3401287" cy="1231290"/>
          </a:xfrm>
          <a:prstGeom prst="rect">
            <a:avLst/>
          </a:prstGeom>
        </p:spPr>
      </p:pic>
      <p:sp>
        <p:nvSpPr>
          <p:cNvPr id="18" name="Title Tape"/>
          <p:cNvSpPr/>
          <p:nvPr/>
        </p:nvSpPr>
        <p:spPr>
          <a:xfrm rot="21364994">
            <a:off x="1751529" y="485101"/>
            <a:ext cx="571976" cy="242363"/>
          </a:xfrm>
          <a:prstGeom prst="rect">
            <a:avLst/>
          </a:prstGeom>
          <a:solidFill>
            <a:schemeClr val="bg1">
              <a:alpha val="52000"/>
            </a:scheme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9" name="Group 18"/>
          <p:cNvGrpSpPr/>
          <p:nvPr/>
        </p:nvGrpSpPr>
        <p:grpSpPr>
          <a:xfrm>
            <a:off x="4438648" y="612143"/>
            <a:ext cx="3011065" cy="4578527"/>
            <a:chOff x="5841049" y="990601"/>
            <a:chExt cx="3082184" cy="5494232"/>
          </a:xfrm>
        </p:grpSpPr>
        <p:grpSp>
          <p:nvGrpSpPr>
            <p:cNvPr id="20" name="Content"/>
            <p:cNvGrpSpPr/>
            <p:nvPr/>
          </p:nvGrpSpPr>
          <p:grpSpPr>
            <a:xfrm>
              <a:off x="5841049" y="990601"/>
              <a:ext cx="3082184" cy="5494232"/>
              <a:chOff x="5723546" y="2402792"/>
              <a:chExt cx="3082184" cy="2669849"/>
            </a:xfrm>
          </p:grpSpPr>
          <p:sp>
            <p:nvSpPr>
              <p:cNvPr id="24" name="Paper"/>
              <p:cNvSpPr/>
              <p:nvPr/>
            </p:nvSpPr>
            <p:spPr>
              <a:xfrm>
                <a:off x="5723546" y="2402792"/>
                <a:ext cx="3082184" cy="2669849"/>
              </a:xfrm>
              <a:custGeom>
                <a:avLst/>
                <a:gdLst>
                  <a:gd name="connsiteX0" fmla="*/ 0 w 3048000"/>
                  <a:gd name="connsiteY0" fmla="*/ 0 h 2362200"/>
                  <a:gd name="connsiteX1" fmla="*/ 3048000 w 3048000"/>
                  <a:gd name="connsiteY1" fmla="*/ 0 h 2362200"/>
                  <a:gd name="connsiteX2" fmla="*/ 3048000 w 3048000"/>
                  <a:gd name="connsiteY2" fmla="*/ 2362200 h 2362200"/>
                  <a:gd name="connsiteX3" fmla="*/ 0 w 3048000"/>
                  <a:gd name="connsiteY3" fmla="*/ 2362200 h 2362200"/>
                  <a:gd name="connsiteX4" fmla="*/ 0 w 3048000"/>
                  <a:gd name="connsiteY4" fmla="*/ 0 h 2362200"/>
                  <a:gd name="connsiteX0" fmla="*/ 0 w 3090729"/>
                  <a:gd name="connsiteY0" fmla="*/ 188008 h 2550208"/>
                  <a:gd name="connsiteX1" fmla="*/ 3090729 w 3090729"/>
                  <a:gd name="connsiteY1" fmla="*/ 0 h 2550208"/>
                  <a:gd name="connsiteX2" fmla="*/ 3048000 w 3090729"/>
                  <a:gd name="connsiteY2" fmla="*/ 2550208 h 2550208"/>
                  <a:gd name="connsiteX3" fmla="*/ 0 w 3090729"/>
                  <a:gd name="connsiteY3" fmla="*/ 2550208 h 2550208"/>
                  <a:gd name="connsiteX4" fmla="*/ 0 w 3090729"/>
                  <a:gd name="connsiteY4" fmla="*/ 188008 h 2550208"/>
                  <a:gd name="connsiteX0" fmla="*/ 0 w 3090729"/>
                  <a:gd name="connsiteY0" fmla="*/ 188008 h 2669849"/>
                  <a:gd name="connsiteX1" fmla="*/ 3090729 w 3090729"/>
                  <a:gd name="connsiteY1" fmla="*/ 0 h 2669849"/>
                  <a:gd name="connsiteX2" fmla="*/ 3048000 w 3090729"/>
                  <a:gd name="connsiteY2" fmla="*/ 2550208 h 2669849"/>
                  <a:gd name="connsiteX3" fmla="*/ 76913 w 3090729"/>
                  <a:gd name="connsiteY3" fmla="*/ 2669849 h 2669849"/>
                  <a:gd name="connsiteX4" fmla="*/ 0 w 3090729"/>
                  <a:gd name="connsiteY4" fmla="*/ 188008 h 2669849"/>
                  <a:gd name="connsiteX0" fmla="*/ 0 w 3082184"/>
                  <a:gd name="connsiteY0" fmla="*/ 104954 h 2669849"/>
                  <a:gd name="connsiteX1" fmla="*/ 3082184 w 3082184"/>
                  <a:gd name="connsiteY1" fmla="*/ 0 h 2669849"/>
                  <a:gd name="connsiteX2" fmla="*/ 3039455 w 3082184"/>
                  <a:gd name="connsiteY2" fmla="*/ 2550208 h 2669849"/>
                  <a:gd name="connsiteX3" fmla="*/ 68368 w 3082184"/>
                  <a:gd name="connsiteY3" fmla="*/ 2669849 h 2669849"/>
                  <a:gd name="connsiteX4" fmla="*/ 0 w 3082184"/>
                  <a:gd name="connsiteY4" fmla="*/ 104954 h 26698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82184" h="2669849">
                    <a:moveTo>
                      <a:pt x="0" y="104954"/>
                    </a:moveTo>
                    <a:lnTo>
                      <a:pt x="3082184" y="0"/>
                    </a:lnTo>
                    <a:lnTo>
                      <a:pt x="3039455" y="2550208"/>
                    </a:lnTo>
                    <a:lnTo>
                      <a:pt x="68368" y="2669849"/>
                    </a:lnTo>
                    <a:lnTo>
                      <a:pt x="0" y="104954"/>
                    </a:lnTo>
                    <a:close/>
                  </a:path>
                </a:pathLst>
              </a:custGeom>
              <a:solidFill>
                <a:schemeClr val="bg1">
                  <a:lumMod val="95000"/>
                </a:schemeClr>
              </a:solidFill>
              <a:ln>
                <a:noFill/>
              </a:ln>
              <a:effectLst>
                <a:outerShdw blurRad="63500" sx="101000" sy="101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a:p>
            </p:txBody>
          </p:sp>
          <p:sp>
            <p:nvSpPr>
              <p:cNvPr id="25" name="Text"/>
              <p:cNvSpPr txBox="1"/>
              <p:nvPr/>
            </p:nvSpPr>
            <p:spPr>
              <a:xfrm rot="21405094">
                <a:off x="5910675" y="2512083"/>
                <a:ext cx="1511147" cy="152551"/>
              </a:xfrm>
              <a:prstGeom prst="rect">
                <a:avLst/>
              </a:prstGeom>
              <a:noFill/>
            </p:spPr>
            <p:txBody>
              <a:bodyPr wrap="square" rtlCol="0">
                <a:spAutoFit/>
              </a:bodyPr>
              <a:lstStyle/>
              <a:p>
                <a:r>
                  <a:rPr lang="en-US" sz="1050" b="1" dirty="0" smtClean="0">
                    <a:latin typeface="Courier New" pitchFamily="49" charset="0"/>
                    <a:ea typeface="Adobe Ming Std L" pitchFamily="18" charset="-128"/>
                    <a:cs typeface="Courier New" pitchFamily="49" charset="0"/>
                  </a:rPr>
                  <a:t>Resignation</a:t>
                </a:r>
                <a:endParaRPr lang="en-US" sz="1050" b="1" dirty="0">
                  <a:latin typeface="Courier New" pitchFamily="49" charset="0"/>
                  <a:ea typeface="Adobe Ming Std L" pitchFamily="18" charset="-128"/>
                  <a:cs typeface="Courier New" pitchFamily="49" charset="0"/>
                </a:endParaRPr>
              </a:p>
            </p:txBody>
          </p:sp>
        </p:grpSp>
        <p:sp>
          <p:nvSpPr>
            <p:cNvPr id="21" name="TextBox 20"/>
            <p:cNvSpPr txBox="1"/>
            <p:nvPr/>
          </p:nvSpPr>
          <p:spPr>
            <a:xfrm>
              <a:off x="6036863" y="1551429"/>
              <a:ext cx="2497537" cy="941796"/>
            </a:xfrm>
            <a:prstGeom prst="rect">
              <a:avLst/>
            </a:prstGeom>
            <a:noFill/>
          </p:spPr>
          <p:txBody>
            <a:bodyPr wrap="square" rtlCol="0">
              <a:spAutoFit/>
            </a:bodyPr>
            <a:lstStyle>
              <a:defPPr>
                <a:defRPr lang="en-US"/>
              </a:defPPr>
              <a:lvl1pPr>
                <a:defRPr sz="1600">
                  <a:latin typeface="Adobe Ming Std L" pitchFamily="18" charset="-128"/>
                  <a:ea typeface="Adobe Ming Std L" pitchFamily="18" charset="-128"/>
                </a:defRPr>
              </a:lvl1pPr>
            </a:lstStyle>
            <a:p>
              <a:r>
                <a:rPr lang="en-US" sz="900" dirty="0">
                  <a:latin typeface="Courier New" pitchFamily="49" charset="0"/>
                  <a:cs typeface="Courier New" pitchFamily="49" charset="0"/>
                </a:rPr>
                <a:t>V</a:t>
              </a:r>
              <a:r>
                <a:rPr lang="en-US" sz="900" dirty="0" smtClean="0">
                  <a:latin typeface="Courier New" pitchFamily="49" charset="0"/>
                  <a:cs typeface="Courier New" pitchFamily="49" charset="0"/>
                </a:rPr>
                <a:t>oluntarily termination of employment requires a </a:t>
              </a:r>
              <a:r>
                <a:rPr lang="en-US" sz="900" dirty="0">
                  <a:latin typeface="Courier New" pitchFamily="49" charset="0"/>
                  <a:cs typeface="Courier New" pitchFamily="49" charset="0"/>
                </a:rPr>
                <a:t>written statement of </a:t>
              </a:r>
              <a:r>
                <a:rPr lang="en-US" sz="900" dirty="0" smtClean="0">
                  <a:latin typeface="Courier New" pitchFamily="49" charset="0"/>
                  <a:cs typeface="Courier New" pitchFamily="49" charset="0"/>
                </a:rPr>
                <a:t>resignation with a minimum </a:t>
              </a:r>
              <a:r>
                <a:rPr lang="en-US" sz="900" dirty="0">
                  <a:latin typeface="Courier New" pitchFamily="49" charset="0"/>
                  <a:cs typeface="Courier New" pitchFamily="49" charset="0"/>
                </a:rPr>
                <a:t>of 2 weeks' notice.</a:t>
              </a:r>
            </a:p>
            <a:p>
              <a:endParaRPr lang="en-US" sz="900" dirty="0">
                <a:latin typeface="Courier New" pitchFamily="49" charset="0"/>
                <a:cs typeface="Courier New" pitchFamily="49" charset="0"/>
              </a:endParaRPr>
            </a:p>
          </p:txBody>
        </p:sp>
        <p:sp>
          <p:nvSpPr>
            <p:cNvPr id="22" name="Text"/>
            <p:cNvSpPr txBox="1"/>
            <p:nvPr/>
          </p:nvSpPr>
          <p:spPr>
            <a:xfrm rot="21405094">
              <a:off x="6027700" y="2406506"/>
              <a:ext cx="2106846" cy="517064"/>
            </a:xfrm>
            <a:prstGeom prst="rect">
              <a:avLst/>
            </a:prstGeom>
            <a:noFill/>
          </p:spPr>
          <p:txBody>
            <a:bodyPr wrap="square" rtlCol="0">
              <a:spAutoFit/>
            </a:bodyPr>
            <a:lstStyle/>
            <a:p>
              <a:r>
                <a:rPr lang="en-US" sz="1050" b="1" dirty="0" smtClean="0">
                  <a:latin typeface="Courier New" pitchFamily="49" charset="0"/>
                  <a:ea typeface="Adobe Ming Std L" pitchFamily="18" charset="-128"/>
                  <a:cs typeface="Courier New" pitchFamily="49" charset="0"/>
                </a:rPr>
                <a:t>Disciplinary Policies </a:t>
              </a:r>
              <a:br>
                <a:rPr lang="en-US" sz="1050" b="1" dirty="0" smtClean="0">
                  <a:latin typeface="Courier New" pitchFamily="49" charset="0"/>
                  <a:ea typeface="Adobe Ming Std L" pitchFamily="18" charset="-128"/>
                  <a:cs typeface="Courier New" pitchFamily="49" charset="0"/>
                </a:rPr>
              </a:br>
              <a:r>
                <a:rPr lang="en-US" sz="1050" b="1" dirty="0" smtClean="0">
                  <a:latin typeface="Courier New" pitchFamily="49" charset="0"/>
                  <a:ea typeface="Adobe Ming Std L" pitchFamily="18" charset="-128"/>
                  <a:cs typeface="Courier New" pitchFamily="49" charset="0"/>
                </a:rPr>
                <a:t>&amp; Procedures</a:t>
              </a:r>
              <a:endParaRPr lang="en-US" sz="1050" b="1" dirty="0">
                <a:latin typeface="Courier New" pitchFamily="49" charset="0"/>
                <a:ea typeface="Adobe Ming Std L" pitchFamily="18" charset="-128"/>
                <a:cs typeface="Courier New" pitchFamily="49" charset="0"/>
              </a:endParaRPr>
            </a:p>
          </p:txBody>
        </p:sp>
        <p:sp>
          <p:nvSpPr>
            <p:cNvPr id="23" name="TextBox 22"/>
            <p:cNvSpPr txBox="1"/>
            <p:nvPr/>
          </p:nvSpPr>
          <p:spPr>
            <a:xfrm>
              <a:off x="6036863" y="2932971"/>
              <a:ext cx="2497537" cy="1938992"/>
            </a:xfrm>
            <a:prstGeom prst="rect">
              <a:avLst/>
            </a:prstGeom>
            <a:noFill/>
          </p:spPr>
          <p:txBody>
            <a:bodyPr wrap="square" rtlCol="0">
              <a:spAutoFit/>
            </a:bodyPr>
            <a:lstStyle>
              <a:defPPr>
                <a:defRPr lang="en-US"/>
              </a:defPPr>
              <a:lvl1pPr>
                <a:defRPr sz="1600">
                  <a:latin typeface="Adobe Ming Std L" pitchFamily="18" charset="-128"/>
                  <a:ea typeface="Adobe Ming Std L" pitchFamily="18" charset="-128"/>
                </a:defRPr>
              </a:lvl1pPr>
            </a:lstStyle>
            <a:p>
              <a:r>
                <a:rPr lang="en-US" sz="900" dirty="0">
                  <a:latin typeface="Courier New" pitchFamily="49" charset="0"/>
                  <a:cs typeface="Courier New" pitchFamily="49" charset="0"/>
                </a:rPr>
                <a:t>For serious instances of misconduct, the employee can be discharged without warning</a:t>
              </a:r>
              <a:r>
                <a:rPr lang="en-US" sz="900" dirty="0" smtClean="0">
                  <a:latin typeface="Courier New" pitchFamily="49" charset="0"/>
                  <a:cs typeface="Courier New" pitchFamily="49" charset="0"/>
                </a:rPr>
                <a:t>.</a:t>
              </a:r>
            </a:p>
            <a:p>
              <a:endParaRPr lang="en-US" sz="900" dirty="0" smtClean="0">
                <a:latin typeface="Courier New" pitchFamily="49" charset="0"/>
                <a:cs typeface="Courier New" pitchFamily="49" charset="0"/>
              </a:endParaRPr>
            </a:p>
            <a:p>
              <a:r>
                <a:rPr lang="en-US" sz="900" dirty="0">
                  <a:latin typeface="Courier New" pitchFamily="49" charset="0"/>
                  <a:cs typeface="Courier New" pitchFamily="49" charset="0"/>
                </a:rPr>
                <a:t>For less serious instances of misconduct or unsatisfactory work performance, the employee can be released from employment following expiration of the final </a:t>
              </a:r>
              <a:r>
                <a:rPr lang="en-US" sz="900" dirty="0" smtClean="0">
                  <a:latin typeface="Courier New" pitchFamily="49" charset="0"/>
                  <a:cs typeface="Courier New" pitchFamily="49" charset="0"/>
                </a:rPr>
                <a:t>of three notices.</a:t>
              </a:r>
              <a:endParaRPr lang="en-US" sz="900" dirty="0">
                <a:latin typeface="Courier New" pitchFamily="49" charset="0"/>
                <a:cs typeface="Courier New" pitchFamily="49" charset="0"/>
              </a:endParaRPr>
            </a:p>
            <a:p>
              <a:endParaRPr lang="en-US" sz="900" dirty="0">
                <a:latin typeface="Courier New" pitchFamily="49" charset="0"/>
                <a:cs typeface="Courier New" pitchFamily="49" charset="0"/>
              </a:endParaRPr>
            </a:p>
          </p:txBody>
        </p:sp>
      </p:grpSp>
      <p:sp>
        <p:nvSpPr>
          <p:cNvPr id="27" name="Content Top"/>
          <p:cNvSpPr/>
          <p:nvPr/>
        </p:nvSpPr>
        <p:spPr>
          <a:xfrm rot="2115754">
            <a:off x="7036828" y="553323"/>
            <a:ext cx="571976" cy="242363"/>
          </a:xfrm>
          <a:prstGeom prst="rect">
            <a:avLst/>
          </a:prstGeom>
          <a:solidFill>
            <a:schemeClr val="bg1">
              <a:alpha val="52000"/>
            </a:scheme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sp>
        <p:nvSpPr>
          <p:cNvPr id="28" name="Content bottom"/>
          <p:cNvSpPr/>
          <p:nvPr/>
        </p:nvSpPr>
        <p:spPr>
          <a:xfrm rot="2115754">
            <a:off x="4312922" y="4968737"/>
            <a:ext cx="571976" cy="242363"/>
          </a:xfrm>
          <a:prstGeom prst="rect">
            <a:avLst/>
          </a:prstGeom>
          <a:solidFill>
            <a:schemeClr val="bg1">
              <a:alpha val="52000"/>
            </a:scheme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sp>
        <p:nvSpPr>
          <p:cNvPr id="29" name="TextBox 28"/>
          <p:cNvSpPr txBox="1"/>
          <p:nvPr/>
        </p:nvSpPr>
        <p:spPr>
          <a:xfrm>
            <a:off x="0" y="5503403"/>
            <a:ext cx="7626291" cy="253916"/>
          </a:xfrm>
          <a:prstGeom prst="rect">
            <a:avLst/>
          </a:prstGeom>
          <a:noFill/>
        </p:spPr>
        <p:txBody>
          <a:bodyPr wrap="square" rtlCol="0">
            <a:spAutoFit/>
          </a:bodyPr>
          <a:lstStyle/>
          <a:p>
            <a:pPr algn="ctr"/>
            <a:r>
              <a:rPr lang="en-US" sz="1050" dirty="0">
                <a:solidFill>
                  <a:schemeClr val="accent1"/>
                </a:solidFill>
                <a:latin typeface="Courier New" pitchFamily="49" charset="0"/>
                <a:ea typeface="Adobe Ming Std L" pitchFamily="18" charset="-128"/>
                <a:cs typeface="Courier New" pitchFamily="49" charset="0"/>
              </a:rPr>
              <a:t>photo credit: </a:t>
            </a:r>
            <a:r>
              <a:rPr lang="en-US" sz="1050" dirty="0">
                <a:solidFill>
                  <a:schemeClr val="accent1"/>
                </a:solidFill>
                <a:latin typeface="Courier New" pitchFamily="49" charset="0"/>
                <a:ea typeface="Adobe Ming Std L" pitchFamily="18" charset="-128"/>
                <a:cs typeface="Courier New" pitchFamily="49" charset="0"/>
                <a:hlinkClick r:id="rId5"/>
              </a:rPr>
              <a:t>http://www.flickr.com/photos/kheelcenter/5279192371</a:t>
            </a:r>
            <a:r>
              <a:rPr lang="en-US" sz="1050" dirty="0">
                <a:solidFill>
                  <a:schemeClr val="accent1"/>
                </a:solidFill>
                <a:latin typeface="Courier New" pitchFamily="49" charset="0"/>
                <a:ea typeface="Adobe Ming Std L" pitchFamily="18" charset="-128"/>
                <a:cs typeface="Courier New" pitchFamily="49" charset="0"/>
              </a:rPr>
              <a:t> </a:t>
            </a:r>
            <a:r>
              <a:rPr lang="en-US" sz="1050" dirty="0" smtClean="0">
                <a:solidFill>
                  <a:schemeClr val="accent1"/>
                </a:solidFill>
                <a:latin typeface="Courier New" pitchFamily="49" charset="0"/>
                <a:ea typeface="Adobe Ming Std L" pitchFamily="18" charset="-128"/>
                <a:cs typeface="Courier New" pitchFamily="49" charset="0"/>
              </a:rPr>
              <a:t>via </a:t>
            </a:r>
            <a:r>
              <a:rPr lang="en-US" sz="1050" dirty="0" smtClean="0">
                <a:solidFill>
                  <a:schemeClr val="accent1"/>
                </a:solidFill>
                <a:latin typeface="Courier New" pitchFamily="49" charset="0"/>
                <a:ea typeface="Adobe Ming Std L" pitchFamily="18" charset="-128"/>
                <a:cs typeface="Courier New" pitchFamily="49" charset="0"/>
                <a:hlinkClick r:id="rId6"/>
              </a:rPr>
              <a:t>http</a:t>
            </a:r>
            <a:r>
              <a:rPr lang="en-US" sz="1050" dirty="0">
                <a:solidFill>
                  <a:schemeClr val="accent1"/>
                </a:solidFill>
                <a:latin typeface="Courier New" pitchFamily="49" charset="0"/>
                <a:ea typeface="Adobe Ming Std L" pitchFamily="18" charset="-128"/>
                <a:cs typeface="Courier New" pitchFamily="49" charset="0"/>
                <a:hlinkClick r:id="rId6"/>
              </a:rPr>
              <a:t>://</a:t>
            </a:r>
            <a:r>
              <a:rPr lang="en-US" sz="1050" dirty="0" smtClean="0">
                <a:solidFill>
                  <a:schemeClr val="accent1"/>
                </a:solidFill>
                <a:latin typeface="Courier New" pitchFamily="49" charset="0"/>
                <a:ea typeface="Adobe Ming Std L" pitchFamily="18" charset="-128"/>
                <a:cs typeface="Courier New" pitchFamily="49" charset="0"/>
                <a:hlinkClick r:id="rId6"/>
              </a:rPr>
              <a:t>photopin.com</a:t>
            </a:r>
            <a:r>
              <a:rPr lang="en-US" sz="1050" dirty="0" smtClean="0">
                <a:solidFill>
                  <a:schemeClr val="accent1"/>
                </a:solidFill>
                <a:latin typeface="Courier New" pitchFamily="49" charset="0"/>
                <a:ea typeface="Adobe Ming Std L" pitchFamily="18" charset="-128"/>
                <a:cs typeface="Courier New" pitchFamily="49" charset="0"/>
              </a:rPr>
              <a:t> </a:t>
            </a:r>
            <a:endParaRPr lang="en-US" sz="1050" dirty="0">
              <a:solidFill>
                <a:schemeClr val="accent1"/>
              </a:solidFill>
              <a:latin typeface="Courier New" pitchFamily="49" charset="0"/>
              <a:ea typeface="Adobe Ming Std L" pitchFamily="18" charset="-128"/>
              <a:cs typeface="Courier New" pitchFamily="49" charset="0"/>
            </a:endParaRPr>
          </a:p>
        </p:txBody>
      </p:sp>
      <p:sp>
        <p:nvSpPr>
          <p:cNvPr id="30" name="Text"/>
          <p:cNvSpPr txBox="1"/>
          <p:nvPr/>
        </p:nvSpPr>
        <p:spPr>
          <a:xfrm rot="21405094">
            <a:off x="4644684" y="3611933"/>
            <a:ext cx="2429788" cy="261610"/>
          </a:xfrm>
          <a:prstGeom prst="rect">
            <a:avLst/>
          </a:prstGeom>
          <a:noFill/>
        </p:spPr>
        <p:txBody>
          <a:bodyPr wrap="square" rtlCol="0">
            <a:spAutoFit/>
          </a:bodyPr>
          <a:lstStyle/>
          <a:p>
            <a:r>
              <a:rPr lang="en-US" sz="1100" b="1" dirty="0" smtClean="0">
                <a:latin typeface="Courier New" pitchFamily="49" charset="0"/>
                <a:ea typeface="Adobe Ming Std L" pitchFamily="18" charset="-128"/>
                <a:cs typeface="Courier New" pitchFamily="49" charset="0"/>
              </a:rPr>
              <a:t>Unemployment Insurance</a:t>
            </a:r>
            <a:endParaRPr lang="en-US" sz="1100" b="1" dirty="0">
              <a:latin typeface="Courier New" pitchFamily="49" charset="0"/>
              <a:ea typeface="Adobe Ming Std L" pitchFamily="18" charset="-128"/>
              <a:cs typeface="Courier New" pitchFamily="49" charset="0"/>
            </a:endParaRPr>
          </a:p>
        </p:txBody>
      </p:sp>
      <p:sp>
        <p:nvSpPr>
          <p:cNvPr id="31" name="TextBox 30"/>
          <p:cNvSpPr txBox="1"/>
          <p:nvPr/>
        </p:nvSpPr>
        <p:spPr>
          <a:xfrm>
            <a:off x="4671794" y="3914115"/>
            <a:ext cx="2418325" cy="1169551"/>
          </a:xfrm>
          <a:prstGeom prst="rect">
            <a:avLst/>
          </a:prstGeom>
          <a:noFill/>
        </p:spPr>
        <p:txBody>
          <a:bodyPr wrap="square" rtlCol="0">
            <a:spAutoFit/>
          </a:bodyPr>
          <a:lstStyle>
            <a:defPPr>
              <a:defRPr lang="en-US"/>
            </a:defPPr>
            <a:lvl1pPr>
              <a:defRPr sz="1600">
                <a:latin typeface="Adobe Ming Std L" pitchFamily="18" charset="-128"/>
                <a:ea typeface="Adobe Ming Std L" pitchFamily="18" charset="-128"/>
              </a:defRPr>
            </a:lvl1pPr>
          </a:lstStyle>
          <a:p>
            <a:r>
              <a:rPr lang="en-US" sz="1000" dirty="0">
                <a:latin typeface="Courier New" pitchFamily="49" charset="0"/>
                <a:cs typeface="Courier New" pitchFamily="49" charset="0"/>
              </a:rPr>
              <a:t>Unemployment compensation is an insurance plan provided under law to give you financial assistance when you are out of work. </a:t>
            </a:r>
            <a:r>
              <a:rPr lang="en-US" sz="1000" dirty="0" smtClean="0">
                <a:latin typeface="Courier New" pitchFamily="49" charset="0"/>
                <a:cs typeface="Courier New" pitchFamily="49" charset="0"/>
              </a:rPr>
              <a:t>The company contributes; you, as an employee, do not.</a:t>
            </a:r>
            <a:endParaRPr lang="en-US" sz="1000" dirty="0">
              <a:latin typeface="Courier New" pitchFamily="49" charset="0"/>
              <a:cs typeface="Courier New" pitchFamily="49" charset="0"/>
            </a:endParaRPr>
          </a:p>
        </p:txBody>
      </p:sp>
    </p:spTree>
    <p:extLst>
      <p:ext uri="{BB962C8B-B14F-4D97-AF65-F5344CB8AC3E}">
        <p14:creationId xmlns:p14="http://schemas.microsoft.com/office/powerpoint/2010/main" val="477498028"/>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MMPROD_NEXTUNIQUEID" val="10009"/>
  <p:tag name="MMPROD_UIDATA" val="&lt;database version=&quot;7.0&quot;&gt;&lt;object type=&quot;1&quot; unique_id=&quot;10001&quot;&gt;&lt;object type=&quot;8&quot; unique_id=&quot;10002&quot;&gt;&lt;/object&gt;&lt;object type=&quot;2&quot; unique_id=&quot;10003&quot;&gt;&lt;object type=&quot;3&quot; unique_id=&quot;10102&quot;&gt;&lt;property id=&quot;20148&quot; value=&quot;5&quot;/&gt;&lt;property id=&quot;20300&quot; value=&quot;Slide 6&quot;/&gt;&lt;property id=&quot;20307&quot; value=&quot;263&quot;/&gt;&lt;/object&gt;&lt;object type=&quot;3&quot; unique_id=&quot;10133&quot;&gt;&lt;property id=&quot;20148&quot; value=&quot;5&quot;/&gt;&lt;property id=&quot;20300&quot; value=&quot;Slide 2&quot;/&gt;&lt;property id=&quot;20307&quot; value=&quot;265&quot;/&gt;&lt;/object&gt;&lt;object type=&quot;3&quot; unique_id=&quot;10134&quot;&gt;&lt;property id=&quot;20148&quot; value=&quot;5&quot;/&gt;&lt;property id=&quot;20300&quot; value=&quot;Slide 3&quot;/&gt;&lt;property id=&quot;20307&quot; value=&quot;264&quot;/&gt;&lt;/object&gt;&lt;object type=&quot;3&quot; unique_id=&quot;10135&quot;&gt;&lt;property id=&quot;20148&quot; value=&quot;5&quot;/&gt;&lt;property id=&quot;20300&quot; value=&quot;Slide 4&quot;/&gt;&lt;property id=&quot;20307&quot; value=&quot;266&quot;/&gt;&lt;/object&gt;&lt;object type=&quot;3&quot; unique_id=&quot;10214&quot;&gt;&lt;property id=&quot;20148&quot; value=&quot;5&quot;/&gt;&lt;property id=&quot;20300&quot; value=&quot;Slide 5&quot;/&gt;&lt;property id=&quot;20307&quot; value=&quot;267&quot;/&gt;&lt;/object&gt;&lt;object type=&quot;3&quot; unique_id=&quot;10215&quot;&gt;&lt;property id=&quot;20148&quot; value=&quot;5&quot;/&gt;&lt;property id=&quot;20300&quot; value=&quot;Slide 7&quot;/&gt;&lt;property id=&quot;20307&quot; value=&quot;269&quot;/&gt;&lt;/object&gt;&lt;object type=&quot;3&quot; unique_id=&quot;10216&quot;&gt;&lt;property id=&quot;20148&quot; value=&quot;5&quot;/&gt;&lt;property id=&quot;20300&quot; value=&quot;Slide 8&quot;/&gt;&lt;property id=&quot;20307&quot; value=&quot;270&quot;/&gt;&lt;/object&gt;&lt;object type=&quot;3&quot; unique_id=&quot;10217&quot;&gt;&lt;property id=&quot;20148&quot; value=&quot;5&quot;/&gt;&lt;property id=&quot;20300&quot; value=&quot;Slide 9&quot;/&gt;&lt;property id=&quot;20307&quot; value=&quot;271&quot;/&gt;&lt;/object&gt;&lt;object type=&quot;3&quot; unique_id=&quot;10218&quot;&gt;&lt;property id=&quot;20148&quot; value=&quot;5&quot;/&gt;&lt;property id=&quot;20300&quot; value=&quot;Slide 10&quot;/&gt;&lt;property id=&quot;20307&quot; value=&quot;272&quot;/&gt;&lt;/object&gt;&lt;object type=&quot;3&quot; unique_id=&quot;10581&quot;&gt;&lt;property id=&quot;20148&quot; value=&quot;5&quot;/&gt;&lt;property id=&quot;20300&quot; value=&quot;Slide 1&quot;/&gt;&lt;property id=&quot;20307&quot; value=&quot;280&quot;/&gt;&lt;/object&gt;&lt;/object&gt;&lt;/object&gt;&lt;/database&gt;"/>
  <p:tag name="SECTOMILLISECCONVERTED" val="1"/>
</p:tagLst>
</file>

<file path=ppt/theme/theme1.xml><?xml version="1.0" encoding="utf-8"?>
<a:theme xmlns:a="http://schemas.openxmlformats.org/drawingml/2006/main" name="Default Theme">
  <a:themeElements>
    <a:clrScheme name="Jackson">
      <a:dk1>
        <a:sysClr val="windowText" lastClr="000000"/>
      </a:dk1>
      <a:lt1>
        <a:sysClr val="window" lastClr="FFFFFF"/>
      </a:lt1>
      <a:dk2>
        <a:srgbClr val="928F86"/>
      </a:dk2>
      <a:lt2>
        <a:srgbClr val="F2F2F2"/>
      </a:lt2>
      <a:accent1>
        <a:srgbClr val="D93240"/>
      </a:accent1>
      <a:accent2>
        <a:srgbClr val="303E4B"/>
      </a:accent2>
      <a:accent3>
        <a:srgbClr val="F2DEC4"/>
      </a:accent3>
      <a:accent4>
        <a:srgbClr val="8064A2"/>
      </a:accent4>
      <a:accent5>
        <a:srgbClr val="4BACC6"/>
      </a:accent5>
      <a:accent6>
        <a:srgbClr val="F79646"/>
      </a:accent6>
      <a:hlink>
        <a:srgbClr val="303E4B"/>
      </a:hlink>
      <a:folHlink>
        <a:srgbClr val="928F86"/>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Default Theme</Template>
  <TotalTime>1119</TotalTime>
  <Words>2414</Words>
  <Application>Microsoft Office PowerPoint</Application>
  <PresentationFormat>Custom</PresentationFormat>
  <Paragraphs>171</Paragraphs>
  <Slides>10</Slides>
  <Notes>10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10</vt:i4>
      </vt:variant>
    </vt:vector>
  </HeadingPairs>
  <TitlesOfParts>
    <vt:vector size="15" baseType="lpstr">
      <vt:lpstr>Arial</vt:lpstr>
      <vt:lpstr>Calibri</vt:lpstr>
      <vt:lpstr>Adobe Ming Std L</vt:lpstr>
      <vt:lpstr>Courier New</vt:lpstr>
      <vt:lpstr>Default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IconLogic, Inc.</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AJ George</dc:creator>
  <cp:lastModifiedBy>AJ George</cp:lastModifiedBy>
  <cp:revision>90</cp:revision>
  <dcterms:created xsi:type="dcterms:W3CDTF">2012-01-17T19:26:01Z</dcterms:created>
  <dcterms:modified xsi:type="dcterms:W3CDTF">2012-04-03T18:59:27Z</dcterms:modified>
</cp:coreProperties>
</file>